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65"/>
  </p:notesMasterIdLst>
  <p:sldIdLst>
    <p:sldId id="1663" r:id="rId2"/>
    <p:sldId id="1665" r:id="rId3"/>
    <p:sldId id="1867" r:id="rId4"/>
    <p:sldId id="1856" r:id="rId5"/>
    <p:sldId id="1868" r:id="rId6"/>
    <p:sldId id="1869" r:id="rId7"/>
    <p:sldId id="1904" r:id="rId8"/>
    <p:sldId id="1905" r:id="rId9"/>
    <p:sldId id="1857" r:id="rId10"/>
    <p:sldId id="1870" r:id="rId11"/>
    <p:sldId id="1871" r:id="rId12"/>
    <p:sldId id="1914" r:id="rId13"/>
    <p:sldId id="1872" r:id="rId14"/>
    <p:sldId id="1874" r:id="rId15"/>
    <p:sldId id="1875" r:id="rId16"/>
    <p:sldId id="1858" r:id="rId17"/>
    <p:sldId id="1876" r:id="rId18"/>
    <p:sldId id="1878" r:id="rId19"/>
    <p:sldId id="1877" r:id="rId20"/>
    <p:sldId id="1881" r:id="rId21"/>
    <p:sldId id="1906" r:id="rId22"/>
    <p:sldId id="1882" r:id="rId23"/>
    <p:sldId id="1859" r:id="rId24"/>
    <p:sldId id="1879" r:id="rId25"/>
    <p:sldId id="1887" r:id="rId26"/>
    <p:sldId id="1884" r:id="rId27"/>
    <p:sldId id="1886" r:id="rId28"/>
    <p:sldId id="1894" r:id="rId29"/>
    <p:sldId id="1885" r:id="rId30"/>
    <p:sldId id="1860" r:id="rId31"/>
    <p:sldId id="1880" r:id="rId32"/>
    <p:sldId id="1908" r:id="rId33"/>
    <p:sldId id="1909" r:id="rId34"/>
    <p:sldId id="1888" r:id="rId35"/>
    <p:sldId id="1892" r:id="rId36"/>
    <p:sldId id="1893" r:id="rId37"/>
    <p:sldId id="1899" r:id="rId38"/>
    <p:sldId id="1903" r:id="rId39"/>
    <p:sldId id="1861" r:id="rId40"/>
    <p:sldId id="1895" r:id="rId41"/>
    <p:sldId id="1896" r:id="rId42"/>
    <p:sldId id="1897" r:id="rId43"/>
    <p:sldId id="1910" r:id="rId44"/>
    <p:sldId id="1862" r:id="rId45"/>
    <p:sldId id="1898" r:id="rId46"/>
    <p:sldId id="1666" r:id="rId47"/>
    <p:sldId id="1915" r:id="rId48"/>
    <p:sldId id="1907" r:id="rId49"/>
    <p:sldId id="1911" r:id="rId50"/>
    <p:sldId id="1863" r:id="rId51"/>
    <p:sldId id="1920" r:id="rId52"/>
    <p:sldId id="1921" r:id="rId53"/>
    <p:sldId id="1916" r:id="rId54"/>
    <p:sldId id="1917" r:id="rId55"/>
    <p:sldId id="1918" r:id="rId56"/>
    <p:sldId id="1919" r:id="rId57"/>
    <p:sldId id="1922" r:id="rId58"/>
    <p:sldId id="1864" r:id="rId59"/>
    <p:sldId id="1923" r:id="rId60"/>
    <p:sldId id="1865" r:id="rId61"/>
    <p:sldId id="1924" r:id="rId62"/>
    <p:sldId id="1926" r:id="rId63"/>
    <p:sldId id="168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66835"/>
  </p:normalViewPr>
  <p:slideViewPr>
    <p:cSldViewPr snapToGrid="0" snapToObjects="1">
      <p:cViewPr varScale="1">
        <p:scale>
          <a:sx n="90" d="100"/>
          <a:sy n="90" d="100"/>
        </p:scale>
        <p:origin x="1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72A5A-5DC1-744E-B0C4-516162DB3B30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D4D73-1293-0046-B7E1-7F35756BC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58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318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segundo</a:t>
            </a:r>
            <a:r>
              <a:rPr lang="en-US" dirty="0"/>
              <a:t> o </a:t>
            </a:r>
            <a:r>
              <a:rPr lang="en-US" dirty="0" err="1"/>
              <a:t>dicionario</a:t>
            </a:r>
            <a:r>
              <a:rPr lang="en-US" dirty="0"/>
              <a:t> </a:t>
            </a:r>
            <a:r>
              <a:rPr lang="en-US" dirty="0" err="1"/>
              <a:t>aurelio</a:t>
            </a:r>
            <a:r>
              <a:rPr lang="en-US" dirty="0"/>
              <a:t> git </a:t>
            </a:r>
            <a:r>
              <a:rPr lang="en-US" dirty="0" err="1"/>
              <a:t>é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bonito </a:t>
            </a:r>
            <a:r>
              <a:rPr lang="en-US" dirty="0" err="1"/>
              <a:t>neh</a:t>
            </a:r>
            <a:r>
              <a:rPr lang="en-US" dirty="0"/>
              <a:t>? mas 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prática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91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quem</a:t>
            </a:r>
            <a:r>
              <a:rPr lang="en-US" dirty="0"/>
              <a:t> ja fez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levanta</a:t>
            </a:r>
            <a:r>
              <a:rPr lang="en-US" dirty="0"/>
              <a:t> a </a:t>
            </a:r>
            <a:r>
              <a:rPr lang="en-US" dirty="0" err="1"/>
              <a:t>mão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... </a:t>
            </a:r>
            <a:r>
              <a:rPr lang="en-US" dirty="0" err="1"/>
              <a:t>escreve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comentários</a:t>
            </a:r>
            <a:r>
              <a:rPr lang="en-US" dirty="0"/>
              <a:t> - </a:t>
            </a:r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tomo</a:t>
            </a:r>
            <a:r>
              <a:rPr lang="en-US" dirty="0"/>
              <a:t> um </a:t>
            </a:r>
            <a:r>
              <a:rPr lang="en-US" dirty="0" err="1"/>
              <a:t>gole</a:t>
            </a:r>
            <a:r>
              <a:rPr lang="en-US" dirty="0"/>
              <a:t> </a:t>
            </a:r>
            <a:r>
              <a:rPr lang="en-US" dirty="0" err="1"/>
              <a:t>dagua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o git </a:t>
            </a:r>
            <a:r>
              <a:rPr lang="en-US" dirty="0" err="1"/>
              <a:t>veio</a:t>
            </a:r>
            <a:r>
              <a:rPr lang="en-US" dirty="0"/>
              <a:t> para resolver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tentar</a:t>
            </a:r>
            <a:r>
              <a:rPr lang="en-US" dirty="0"/>
              <a:t> resolver </a:t>
            </a:r>
            <a:r>
              <a:rPr lang="en-US" dirty="0" err="1"/>
              <a:t>isso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57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quem</a:t>
            </a:r>
            <a:r>
              <a:rPr lang="en-US" dirty="0"/>
              <a:t> ja fez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levanta</a:t>
            </a:r>
            <a:r>
              <a:rPr lang="en-US" dirty="0"/>
              <a:t> a </a:t>
            </a:r>
            <a:r>
              <a:rPr lang="en-US" dirty="0" err="1"/>
              <a:t>mão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... </a:t>
            </a:r>
            <a:r>
              <a:rPr lang="en-US" dirty="0" err="1"/>
              <a:t>escreve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comentários</a:t>
            </a:r>
            <a:r>
              <a:rPr lang="en-US" dirty="0"/>
              <a:t> - </a:t>
            </a:r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tomo</a:t>
            </a:r>
            <a:r>
              <a:rPr lang="en-US" dirty="0"/>
              <a:t> um </a:t>
            </a:r>
            <a:r>
              <a:rPr lang="en-US" dirty="0" err="1"/>
              <a:t>gole</a:t>
            </a:r>
            <a:r>
              <a:rPr lang="en-US" dirty="0"/>
              <a:t> </a:t>
            </a:r>
            <a:r>
              <a:rPr lang="en-US" dirty="0" err="1"/>
              <a:t>dagua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o git </a:t>
            </a:r>
            <a:r>
              <a:rPr lang="en-US" dirty="0" err="1"/>
              <a:t>veio</a:t>
            </a:r>
            <a:r>
              <a:rPr lang="en-US" dirty="0"/>
              <a:t> para resolver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tentar</a:t>
            </a:r>
            <a:r>
              <a:rPr lang="en-US" dirty="0"/>
              <a:t> resolver </a:t>
            </a:r>
            <a:r>
              <a:rPr lang="en-US" dirty="0" err="1"/>
              <a:t>isso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67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 antes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explicar</a:t>
            </a:r>
            <a:r>
              <a:rPr lang="en-US" dirty="0"/>
              <a:t> o que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versão</a:t>
            </a:r>
            <a:r>
              <a:rPr lang="en-US" dirty="0"/>
              <a:t> e </a:t>
            </a:r>
            <a:r>
              <a:rPr lang="en-US" dirty="0" err="1"/>
              <a:t>versionamento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15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git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criado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senhor</a:t>
            </a:r>
            <a:r>
              <a:rPr lang="en-US" dirty="0"/>
              <a:t>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educado</a:t>
            </a:r>
            <a:r>
              <a:rPr lang="en-US" dirty="0"/>
              <a:t> </a:t>
            </a:r>
            <a:r>
              <a:rPr lang="en-US" dirty="0" err="1"/>
              <a:t>ai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34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 </a:t>
            </a:r>
            <a:r>
              <a:rPr lang="en-US" dirty="0" err="1"/>
              <a:t>esse</a:t>
            </a:r>
            <a:r>
              <a:rPr lang="en-US" dirty="0"/>
              <a:t> lance </a:t>
            </a:r>
            <a:r>
              <a:rPr lang="en-US" dirty="0" err="1"/>
              <a:t>todo</a:t>
            </a:r>
            <a:r>
              <a:rPr lang="en-US" dirty="0"/>
              <a:t> de </a:t>
            </a:r>
            <a:r>
              <a:rPr lang="en-US" dirty="0" err="1"/>
              <a:t>versionamento</a:t>
            </a:r>
            <a:r>
              <a:rPr lang="en-US" dirty="0"/>
              <a:t>, </a:t>
            </a:r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eh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coisa</a:t>
            </a:r>
            <a:r>
              <a:rPr lang="en-US" dirty="0"/>
              <a:t> nova.</a:t>
            </a:r>
          </a:p>
          <a:p>
            <a:endParaRPr lang="en-US" dirty="0"/>
          </a:p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antigos</a:t>
            </a:r>
            <a:r>
              <a:rPr lang="en-US" dirty="0"/>
              <a:t> ja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trabalhado</a:t>
            </a:r>
            <a:r>
              <a:rPr lang="en-US" dirty="0"/>
              <a:t> com source safe, </a:t>
            </a:r>
            <a:r>
              <a:rPr lang="en-US" dirty="0" err="1"/>
              <a:t>cvs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mas o git </a:t>
            </a:r>
            <a:r>
              <a:rPr lang="en-US" dirty="0" err="1"/>
              <a:t>revolucionou</a:t>
            </a:r>
            <a:r>
              <a:rPr lang="en-US" dirty="0"/>
              <a:t> a </a:t>
            </a:r>
            <a:r>
              <a:rPr lang="en-US" dirty="0" err="1"/>
              <a:t>coisa</a:t>
            </a:r>
            <a:r>
              <a:rPr lang="en-US" dirty="0"/>
              <a:t> </a:t>
            </a:r>
            <a:r>
              <a:rPr lang="en-US" dirty="0" err="1"/>
              <a:t>toda</a:t>
            </a:r>
            <a:endParaRPr lang="en-US" dirty="0"/>
          </a:p>
          <a:p>
            <a:endParaRPr lang="en-US" dirty="0"/>
          </a:p>
          <a:p>
            <a:r>
              <a:rPr lang="en-US" dirty="0"/>
              <a:t>e </a:t>
            </a:r>
            <a:r>
              <a:rPr lang="en-US" dirty="0" err="1"/>
              <a:t>principalmente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caiu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graças</a:t>
            </a:r>
            <a:r>
              <a:rPr lang="en-US" dirty="0"/>
              <a:t> da </a:t>
            </a:r>
            <a:r>
              <a:rPr lang="en-US" dirty="0" err="1"/>
              <a:t>comunidade</a:t>
            </a:r>
            <a:r>
              <a:rPr lang="en-US" dirty="0"/>
              <a:t> dev</a:t>
            </a:r>
          </a:p>
          <a:p>
            <a:endParaRPr lang="en-US" dirty="0"/>
          </a:p>
          <a:p>
            <a:r>
              <a:rPr lang="en-US" dirty="0" err="1"/>
              <a:t>virou</a:t>
            </a:r>
            <a:r>
              <a:rPr lang="en-US" dirty="0"/>
              <a:t> </a:t>
            </a:r>
            <a:r>
              <a:rPr lang="en-US" dirty="0" err="1"/>
              <a:t>mainstreeam</a:t>
            </a:r>
            <a:endParaRPr lang="en-US" dirty="0"/>
          </a:p>
          <a:p>
            <a:endParaRPr lang="en-US" dirty="0"/>
          </a:p>
          <a:p>
            <a:r>
              <a:rPr lang="en-US" dirty="0"/>
              <a:t>e </a:t>
            </a:r>
            <a:r>
              <a:rPr lang="en-US" dirty="0" err="1"/>
              <a:t>padrão</a:t>
            </a:r>
            <a:r>
              <a:rPr lang="en-US" dirty="0"/>
              <a:t> do </a:t>
            </a:r>
            <a:r>
              <a:rPr lang="en-US" dirty="0" err="1"/>
              <a:t>mercado</a:t>
            </a:r>
            <a:endParaRPr lang="en-US" dirty="0"/>
          </a:p>
          <a:p>
            <a:endParaRPr lang="en-US" dirty="0"/>
          </a:p>
          <a:p>
            <a:r>
              <a:rPr lang="en-US" dirty="0"/>
              <a:t>e agora a </a:t>
            </a:r>
            <a:r>
              <a:rPr lang="en-US" dirty="0" err="1"/>
              <a:t>gente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que </a:t>
            </a:r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bagaça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80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003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74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NUNCA NUNCA NUNCA</a:t>
            </a:r>
          </a:p>
          <a:p>
            <a:endParaRPr lang="en-US" dirty="0"/>
          </a:p>
          <a:p>
            <a:r>
              <a:rPr lang="en-US" dirty="0"/>
              <a:t>COLOQUE SENHAS OU QQ OUTRA COISA QUE NINGUEM PODE VER EM UM REPO PUBLICO NA INTERNET</a:t>
            </a:r>
          </a:p>
          <a:p>
            <a:endParaRPr lang="en-US" dirty="0"/>
          </a:p>
          <a:p>
            <a:r>
              <a:rPr lang="en-US" dirty="0"/>
              <a:t>ACONTECE DIRETO</a:t>
            </a:r>
          </a:p>
          <a:p>
            <a:endParaRPr lang="en-US" dirty="0"/>
          </a:p>
          <a:p>
            <a:r>
              <a:rPr lang="en-US" dirty="0"/>
              <a:t>SCRIPTS QUE FICAM VARENDO O GITHUB PROCURANDO SENHAS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88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Eu </a:t>
            </a:r>
            <a:r>
              <a:rPr lang="en-US" dirty="0" err="1"/>
              <a:t>aposto</a:t>
            </a:r>
            <a:r>
              <a:rPr lang="en-US" dirty="0"/>
              <a:t> que la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firma</a:t>
            </a:r>
            <a:r>
              <a:rPr lang="en-US" dirty="0"/>
              <a:t>,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sysadmins</a:t>
            </a:r>
          </a:p>
          <a:p>
            <a:endParaRPr lang="en-US" dirty="0"/>
          </a:p>
          <a:p>
            <a:r>
              <a:rPr lang="en-US" dirty="0"/>
              <a:t>e </a:t>
            </a:r>
            <a:r>
              <a:rPr lang="en-US" dirty="0" err="1"/>
              <a:t>cada</a:t>
            </a:r>
            <a:r>
              <a:rPr lang="en-US" dirty="0"/>
              <a:t> um </a:t>
            </a:r>
            <a:r>
              <a:rPr lang="en-US" dirty="0" err="1"/>
              <a:t>tem</a:t>
            </a:r>
            <a:r>
              <a:rPr lang="en-US" dirty="0"/>
              <a:t>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pastinha</a:t>
            </a:r>
            <a:r>
              <a:rPr lang="en-US" dirty="0"/>
              <a:t> com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scritps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qdo</a:t>
            </a:r>
            <a:r>
              <a:rPr lang="en-US" dirty="0"/>
              <a:t> </a:t>
            </a:r>
            <a:r>
              <a:rPr lang="en-US" dirty="0" err="1"/>
              <a:t>entra</a:t>
            </a:r>
            <a:r>
              <a:rPr lang="en-US" dirty="0"/>
              <a:t> um </a:t>
            </a:r>
            <a:r>
              <a:rPr lang="en-US" dirty="0" err="1"/>
              <a:t>cara</a:t>
            </a:r>
            <a:r>
              <a:rPr lang="en-US" dirty="0"/>
              <a:t> novo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mesmo</a:t>
            </a:r>
            <a:r>
              <a:rPr lang="en-US" dirty="0"/>
              <a:t> para </a:t>
            </a:r>
            <a:r>
              <a:rPr lang="en-US" dirty="0" err="1"/>
              <a:t>compartilhar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scripts</a:t>
            </a:r>
          </a:p>
          <a:p>
            <a:endParaRPr lang="en-US" dirty="0"/>
          </a:p>
          <a:p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coloca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disquete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compartilha</a:t>
            </a:r>
            <a:r>
              <a:rPr lang="en-US" dirty="0"/>
              <a:t> </a:t>
            </a:r>
            <a:r>
              <a:rPr lang="en-US" dirty="0" err="1"/>
              <a:t>aquela</a:t>
            </a:r>
            <a:r>
              <a:rPr lang="en-US" dirty="0"/>
              <a:t> pasta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rede</a:t>
            </a:r>
            <a:endParaRPr lang="en-US" dirty="0"/>
          </a:p>
          <a:p>
            <a:endParaRPr lang="en-US" dirty="0"/>
          </a:p>
          <a:p>
            <a:r>
              <a:rPr lang="en-US" dirty="0"/>
              <a:t>mas </a:t>
            </a:r>
            <a:r>
              <a:rPr lang="en-US" dirty="0" err="1"/>
              <a:t>ai</a:t>
            </a:r>
            <a:r>
              <a:rPr lang="en-US" dirty="0"/>
              <a:t>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e </a:t>
            </a:r>
            <a:r>
              <a:rPr lang="en-US" dirty="0" err="1"/>
              <a:t>deixa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no </a:t>
            </a:r>
            <a:r>
              <a:rPr lang="en-US" dirty="0" err="1"/>
              <a:t>seu</a:t>
            </a:r>
            <a:r>
              <a:rPr lang="en-US" dirty="0"/>
              <a:t> pc</a:t>
            </a:r>
          </a:p>
          <a:p>
            <a:endParaRPr lang="en-US" dirty="0"/>
          </a:p>
          <a:p>
            <a:r>
              <a:rPr lang="en-US" dirty="0"/>
              <a:t>o outro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faz</a:t>
            </a:r>
            <a:r>
              <a:rPr lang="en-US" dirty="0"/>
              <a:t> 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coisa</a:t>
            </a:r>
            <a:r>
              <a:rPr lang="en-US" dirty="0"/>
              <a:t> e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ai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..... </a:t>
            </a:r>
          </a:p>
          <a:p>
            <a:endParaRPr lang="en-US" dirty="0"/>
          </a:p>
          <a:p>
            <a:r>
              <a:rPr lang="en-US" dirty="0"/>
              <a:t>o git resolve </a:t>
            </a:r>
            <a:r>
              <a:rPr lang="en-US" dirty="0" err="1"/>
              <a:t>isso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75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878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ahhh</a:t>
            </a:r>
            <a:r>
              <a:rPr lang="en-US" dirty="0"/>
              <a:t> mas </a:t>
            </a:r>
            <a:r>
              <a:rPr lang="en-US" dirty="0" err="1"/>
              <a:t>ai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posso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o </a:t>
            </a:r>
            <a:r>
              <a:rPr lang="en-US" dirty="0" err="1"/>
              <a:t>dropbox</a:t>
            </a:r>
            <a:r>
              <a:rPr lang="en-US" dirty="0"/>
              <a:t>, google drive, one drive</a:t>
            </a:r>
          </a:p>
          <a:p>
            <a:endParaRPr lang="en-US" dirty="0"/>
          </a:p>
          <a:p>
            <a:r>
              <a:rPr lang="en-US" dirty="0" err="1"/>
              <a:t>pode</a:t>
            </a:r>
            <a:r>
              <a:rPr lang="en-US" dirty="0"/>
              <a:t>... mas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continua </a:t>
            </a:r>
            <a:r>
              <a:rPr lang="en-US" dirty="0" err="1"/>
              <a:t>sendo</a:t>
            </a:r>
            <a:r>
              <a:rPr lang="en-US" dirty="0"/>
              <a:t> o </a:t>
            </a:r>
            <a:r>
              <a:rPr lang="en-US" dirty="0" err="1"/>
              <a:t>mesmo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versionamento</a:t>
            </a:r>
            <a:r>
              <a:rPr lang="en-US" dirty="0"/>
              <a:t> e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mudanças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mudou</a:t>
            </a:r>
            <a:endParaRPr lang="en-US" dirty="0"/>
          </a:p>
          <a:p>
            <a:r>
              <a:rPr lang="en-US" dirty="0"/>
              <a:t>- o que </a:t>
            </a:r>
            <a:r>
              <a:rPr lang="en-US" dirty="0" err="1"/>
              <a:t>mudou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mudou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mudou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esquece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 e </a:t>
            </a:r>
            <a:r>
              <a:rPr lang="en-US" dirty="0" err="1"/>
              <a:t>foca</a:t>
            </a:r>
            <a:r>
              <a:rPr lang="en-US" dirty="0"/>
              <a:t> no git!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62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vou mostrar como </a:t>
            </a:r>
            <a:r>
              <a:rPr lang="pt-BR" dirty="0" err="1"/>
              <a:t>vc</a:t>
            </a:r>
            <a:r>
              <a:rPr lang="pt-BR" dirty="0"/>
              <a:t> instala o </a:t>
            </a:r>
            <a:r>
              <a:rPr lang="pt-BR" dirty="0" err="1"/>
              <a:t>git</a:t>
            </a:r>
            <a:r>
              <a:rPr lang="pt-BR" dirty="0"/>
              <a:t> no seu computador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7923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importa</a:t>
            </a:r>
            <a:r>
              <a:rPr lang="en-US" dirty="0"/>
              <a:t> se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windows, mac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linux</a:t>
            </a:r>
            <a:endParaRPr lang="en-US" dirty="0"/>
          </a:p>
          <a:p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consegue</a:t>
            </a:r>
            <a:r>
              <a:rPr lang="en-US" dirty="0"/>
              <a:t> </a:t>
            </a:r>
            <a:r>
              <a:rPr lang="en-US" dirty="0" err="1"/>
              <a:t>instalar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qq</a:t>
            </a:r>
            <a:r>
              <a:rPr lang="en-US" dirty="0"/>
              <a:t> so</a:t>
            </a:r>
          </a:p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desculpa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63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mac o </a:t>
            </a:r>
            <a:r>
              <a:rPr lang="en-US" dirty="0" err="1"/>
              <a:t>comando</a:t>
            </a:r>
            <a:r>
              <a:rPr lang="en-US" dirty="0"/>
              <a:t> para </a:t>
            </a:r>
            <a:r>
              <a:rPr lang="en-US" dirty="0" err="1"/>
              <a:t>instalar</a:t>
            </a:r>
            <a:r>
              <a:rPr lang="en-US" dirty="0"/>
              <a:t> o git </a:t>
            </a:r>
            <a:r>
              <a:rPr lang="en-US" dirty="0" err="1"/>
              <a:t>é</a:t>
            </a:r>
            <a:endParaRPr lang="en-US" dirty="0"/>
          </a:p>
          <a:p>
            <a:endParaRPr lang="en-US" dirty="0"/>
          </a:p>
          <a:p>
            <a:r>
              <a:rPr lang="en-US" dirty="0"/>
              <a:t>brew install git</a:t>
            </a:r>
          </a:p>
          <a:p>
            <a:endParaRPr lang="en-US" dirty="0"/>
          </a:p>
          <a:p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baixar</a:t>
            </a:r>
            <a:r>
              <a:rPr lang="en-US" dirty="0"/>
              <a:t> do </a:t>
            </a:r>
            <a:r>
              <a:rPr lang="en-US" dirty="0" err="1"/>
              <a:t>repositorio</a:t>
            </a:r>
            <a:r>
              <a:rPr lang="en-US" dirty="0"/>
              <a:t> do brew e pronto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32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ubuntu para </a:t>
            </a:r>
            <a:r>
              <a:rPr lang="en-US" dirty="0" err="1"/>
              <a:t>instalar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usar</a:t>
            </a:r>
            <a:endParaRPr lang="en-US" dirty="0"/>
          </a:p>
          <a:p>
            <a:endParaRPr lang="en-US" dirty="0"/>
          </a:p>
          <a:p>
            <a:r>
              <a:rPr lang="en-US" dirty="0"/>
              <a:t>apt-get install git e </a:t>
            </a:r>
            <a:r>
              <a:rPr lang="en-US" dirty="0" err="1"/>
              <a:t>tb</a:t>
            </a:r>
            <a:r>
              <a:rPr lang="en-US" dirty="0"/>
              <a:t> ja era...</a:t>
            </a:r>
          </a:p>
          <a:p>
            <a:endParaRPr lang="en-US" dirty="0"/>
          </a:p>
          <a:p>
            <a:r>
              <a:rPr lang="en-US" dirty="0" err="1"/>
              <a:t>rapidinho</a:t>
            </a:r>
            <a:r>
              <a:rPr lang="en-US" dirty="0"/>
              <a:t> e </a:t>
            </a:r>
            <a:r>
              <a:rPr lang="en-US" dirty="0" err="1"/>
              <a:t>facil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369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fedora, centos, </a:t>
            </a:r>
            <a:r>
              <a:rPr lang="en-US" dirty="0" err="1"/>
              <a:t>redhad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yum install git</a:t>
            </a:r>
          </a:p>
          <a:p>
            <a:endParaRPr lang="en-US" dirty="0"/>
          </a:p>
          <a:p>
            <a:r>
              <a:rPr lang="en-US" dirty="0" err="1"/>
              <a:t>feito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49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windows,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baixar</a:t>
            </a:r>
            <a:r>
              <a:rPr lang="en-US" dirty="0"/>
              <a:t> o </a:t>
            </a:r>
            <a:r>
              <a:rPr lang="en-US" dirty="0" err="1"/>
              <a:t>insalador</a:t>
            </a:r>
            <a:r>
              <a:rPr lang="en-US" dirty="0"/>
              <a:t> do git do site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rgbClr val="00B050"/>
                </a:solidFill>
                <a:latin typeface="Montserrat ExtraLight" pitchFamily="2" charset="77"/>
              </a:rPr>
              <a:t>https://git-</a:t>
            </a:r>
            <a:r>
              <a:rPr lang="en-US" sz="1200" i="1" dirty="0" err="1">
                <a:solidFill>
                  <a:srgbClr val="00B050"/>
                </a:solidFill>
                <a:latin typeface="Montserrat ExtraLight" pitchFamily="2" charset="77"/>
              </a:rPr>
              <a:t>scm.com</a:t>
            </a:r>
            <a:r>
              <a:rPr lang="en-US" sz="1200" i="1" dirty="0">
                <a:solidFill>
                  <a:srgbClr val="00B050"/>
                </a:solidFill>
                <a:latin typeface="Montserrat ExtraLight" pitchFamily="2" charset="77"/>
              </a:rPr>
              <a:t>/download/win</a:t>
            </a:r>
          </a:p>
          <a:p>
            <a:endParaRPr lang="en-US" dirty="0"/>
          </a:p>
          <a:p>
            <a:r>
              <a:rPr lang="en-US" dirty="0"/>
              <a:t>Next, next, next e finish</a:t>
            </a:r>
          </a:p>
          <a:p>
            <a:endParaRPr lang="en-US" dirty="0"/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opções</a:t>
            </a:r>
            <a:r>
              <a:rPr lang="en-US" dirty="0"/>
              <a:t> no default</a:t>
            </a:r>
          </a:p>
          <a:p>
            <a:endParaRPr lang="en-US" dirty="0"/>
          </a:p>
          <a:p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preferi</a:t>
            </a:r>
            <a:r>
              <a:rPr lang="en-US" dirty="0"/>
              <a:t> </a:t>
            </a:r>
            <a:r>
              <a:rPr lang="en-US" dirty="0" err="1"/>
              <a:t>mudar</a:t>
            </a:r>
            <a:r>
              <a:rPr lang="en-US" dirty="0"/>
              <a:t> o editor para o Visual Studio Code... mas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 </a:t>
            </a:r>
            <a:r>
              <a:rPr lang="en-US" dirty="0" err="1"/>
              <a:t>qq</a:t>
            </a:r>
            <a:r>
              <a:rPr lang="en-US" dirty="0"/>
              <a:t> </a:t>
            </a:r>
            <a:r>
              <a:rPr lang="en-US" dirty="0" err="1"/>
              <a:t>opção</a:t>
            </a:r>
            <a:r>
              <a:rPr lang="en-US" dirty="0"/>
              <a:t> do menu.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83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agora o </a:t>
            </a:r>
            <a:r>
              <a:rPr lang="pt-BR" dirty="0" err="1"/>
              <a:t>proximo</a:t>
            </a:r>
            <a:r>
              <a:rPr lang="pt-BR" dirty="0"/>
              <a:t> passo é </a:t>
            </a:r>
            <a:r>
              <a:rPr lang="pt-BR" dirty="0" err="1"/>
              <a:t>vc</a:t>
            </a:r>
            <a:r>
              <a:rPr lang="pt-BR" dirty="0"/>
              <a:t> criar uma conta no </a:t>
            </a:r>
            <a:r>
              <a:rPr lang="pt-BR" dirty="0" err="1"/>
              <a:t>github.com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3298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muita</a:t>
            </a:r>
            <a:r>
              <a:rPr lang="en-US" dirty="0"/>
              <a:t> </a:t>
            </a:r>
            <a:r>
              <a:rPr lang="en-US" dirty="0" err="1"/>
              <a:t>gente</a:t>
            </a:r>
            <a:r>
              <a:rPr lang="en-US" dirty="0"/>
              <a:t> </a:t>
            </a:r>
            <a:r>
              <a:rPr lang="en-US" dirty="0" err="1"/>
              <a:t>faz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confusão</a:t>
            </a:r>
            <a:r>
              <a:rPr lang="en-US" dirty="0"/>
              <a:t> e </a:t>
            </a:r>
            <a:r>
              <a:rPr lang="en-US" dirty="0" err="1"/>
              <a:t>acha</a:t>
            </a:r>
            <a:r>
              <a:rPr lang="en-US" dirty="0"/>
              <a:t> que git e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coisa</a:t>
            </a:r>
            <a:endParaRPr lang="en-US" dirty="0"/>
          </a:p>
          <a:p>
            <a:endParaRPr lang="en-US" dirty="0"/>
          </a:p>
          <a:p>
            <a:r>
              <a:rPr lang="en-US" dirty="0"/>
              <a:t>mas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29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programa</a:t>
            </a:r>
            <a:r>
              <a:rPr lang="en-US" dirty="0"/>
              <a:t> que </a:t>
            </a:r>
            <a:r>
              <a:rPr lang="en-US" dirty="0" err="1"/>
              <a:t>faz</a:t>
            </a:r>
            <a:r>
              <a:rPr lang="en-US" dirty="0"/>
              <a:t> o </a:t>
            </a:r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versão</a:t>
            </a:r>
            <a:r>
              <a:rPr lang="en-US" dirty="0"/>
              <a:t> dos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arquivos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92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</a:t>
            </a:r>
            <a:r>
              <a:rPr lang="pt-BR" dirty="0" err="1"/>
              <a:t>idéia</a:t>
            </a:r>
            <a:r>
              <a:rPr lang="pt-BR" dirty="0"/>
              <a:t> hoje é que ao final dessa apresentação, você que não sabe NADA de </a:t>
            </a:r>
            <a:r>
              <a:rPr lang="pt-BR" dirty="0" err="1"/>
              <a:t>git</a:t>
            </a:r>
            <a:r>
              <a:rPr lang="pt-BR" dirty="0"/>
              <a:t>, vai ao menos aprender a criar um </a:t>
            </a:r>
            <a:r>
              <a:rPr lang="pt-BR" dirty="0" err="1"/>
              <a:t>repositorio</a:t>
            </a:r>
            <a:r>
              <a:rPr lang="pt-BR" dirty="0"/>
              <a:t>, manipular os arquivos e fazer o seu primeiro </a:t>
            </a:r>
            <a:r>
              <a:rPr lang="pt-BR" dirty="0" err="1"/>
              <a:t>commit</a:t>
            </a:r>
            <a:r>
              <a:rPr lang="pt-BR" dirty="0"/>
              <a:t>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Quero tentar acabar com o mito de que </a:t>
            </a:r>
            <a:r>
              <a:rPr lang="pt-BR" dirty="0" err="1"/>
              <a:t>git</a:t>
            </a:r>
            <a:r>
              <a:rPr lang="pt-BR" dirty="0"/>
              <a:t> é só coisa de </a:t>
            </a:r>
            <a:r>
              <a:rPr lang="pt-BR" dirty="0" err="1"/>
              <a:t>dev</a:t>
            </a: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voce</a:t>
            </a:r>
            <a:r>
              <a:rPr lang="pt-BR" dirty="0"/>
              <a:t> que não é </a:t>
            </a:r>
            <a:r>
              <a:rPr lang="pt-BR" dirty="0" err="1"/>
              <a:t>dev</a:t>
            </a:r>
            <a:r>
              <a:rPr lang="pt-BR" dirty="0"/>
              <a:t>, vai conseguir </a:t>
            </a:r>
            <a:r>
              <a:rPr lang="pt-BR" dirty="0" err="1"/>
              <a:t>comecar</a:t>
            </a:r>
            <a:r>
              <a:rPr lang="pt-BR" dirty="0"/>
              <a:t> a usar o </a:t>
            </a:r>
            <a:r>
              <a:rPr lang="pt-BR" dirty="0" err="1"/>
              <a:t>git</a:t>
            </a:r>
            <a:r>
              <a:rPr lang="pt-BR" dirty="0"/>
              <a:t> no seu dia a dia.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7457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já</a:t>
            </a:r>
            <a:r>
              <a:rPr lang="en-US" dirty="0"/>
              <a:t> o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o site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arquivos</a:t>
            </a:r>
            <a:r>
              <a:rPr lang="en-US" dirty="0"/>
              <a:t> </a:t>
            </a:r>
            <a:r>
              <a:rPr lang="en-US" dirty="0" err="1"/>
              <a:t>ficam</a:t>
            </a:r>
            <a:r>
              <a:rPr lang="en-US" dirty="0"/>
              <a:t> </a:t>
            </a:r>
            <a:r>
              <a:rPr lang="en-US" dirty="0" err="1"/>
              <a:t>armazenados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7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eh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acessar</a:t>
            </a:r>
            <a:r>
              <a:rPr lang="en-US" dirty="0"/>
              <a:t> o site do </a:t>
            </a:r>
            <a:r>
              <a:rPr lang="en-US" dirty="0" err="1"/>
              <a:t>github.com</a:t>
            </a:r>
            <a:r>
              <a:rPr lang="en-US" dirty="0"/>
              <a:t>/join</a:t>
            </a:r>
          </a:p>
          <a:p>
            <a:endParaRPr lang="en-US" dirty="0"/>
          </a:p>
          <a:p>
            <a:r>
              <a:rPr lang="en-US" dirty="0" err="1"/>
              <a:t>preencher</a:t>
            </a:r>
            <a:r>
              <a:rPr lang="en-US" dirty="0"/>
              <a:t> as </a:t>
            </a:r>
            <a:r>
              <a:rPr lang="en-US" dirty="0" err="1"/>
              <a:t>informaçoes</a:t>
            </a:r>
            <a:endParaRPr lang="en-US" dirty="0"/>
          </a:p>
          <a:p>
            <a:r>
              <a:rPr lang="en-US" dirty="0" err="1"/>
              <a:t>escolher</a:t>
            </a:r>
            <a:r>
              <a:rPr lang="en-US" dirty="0"/>
              <a:t> um </a:t>
            </a:r>
            <a:r>
              <a:rPr lang="en-US" dirty="0" err="1"/>
              <a:t>plano</a:t>
            </a:r>
            <a:r>
              <a:rPr lang="en-US" dirty="0"/>
              <a:t> - gratis</a:t>
            </a:r>
          </a:p>
          <a:p>
            <a:endParaRPr lang="en-US" dirty="0"/>
          </a:p>
          <a:p>
            <a:r>
              <a:rPr lang="en-US" dirty="0" err="1"/>
              <a:t>feito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670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unica</a:t>
            </a:r>
            <a:r>
              <a:rPr lang="en-US" dirty="0"/>
              <a:t> </a:t>
            </a:r>
            <a:r>
              <a:rPr lang="en-US" dirty="0" err="1"/>
              <a:t>opção</a:t>
            </a:r>
            <a:r>
              <a:rPr lang="en-US" dirty="0"/>
              <a:t> de </a:t>
            </a:r>
            <a:r>
              <a:rPr lang="en-US" dirty="0" err="1"/>
              <a:t>uso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alternativas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que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conheço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o </a:t>
            </a:r>
            <a:r>
              <a:rPr lang="en-US" dirty="0" err="1"/>
              <a:t>gitlab</a:t>
            </a:r>
            <a:r>
              <a:rPr lang="en-US" dirty="0"/>
              <a:t> e o bitbucket</a:t>
            </a:r>
          </a:p>
          <a:p>
            <a:endParaRPr lang="en-US" dirty="0"/>
          </a:p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possuem</a:t>
            </a:r>
            <a:r>
              <a:rPr lang="en-US" dirty="0"/>
              <a:t> </a:t>
            </a:r>
            <a:r>
              <a:rPr lang="en-US" dirty="0" err="1"/>
              <a:t>opção</a:t>
            </a:r>
            <a:r>
              <a:rPr lang="en-US" dirty="0"/>
              <a:t> gratis</a:t>
            </a:r>
          </a:p>
          <a:p>
            <a:endParaRPr lang="en-US" dirty="0"/>
          </a:p>
          <a:p>
            <a:r>
              <a:rPr lang="en-US" dirty="0"/>
              <a:t>e </a:t>
            </a:r>
            <a:r>
              <a:rPr lang="en-US" dirty="0" err="1"/>
              <a:t>funcionam</a:t>
            </a:r>
            <a:r>
              <a:rPr lang="en-US" dirty="0"/>
              <a:t> </a:t>
            </a:r>
            <a:r>
              <a:rPr lang="en-US" dirty="0" err="1"/>
              <a:t>quase</a:t>
            </a:r>
            <a:r>
              <a:rPr lang="en-US" dirty="0"/>
              <a:t> que da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que o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r>
              <a:rPr lang="en-US" dirty="0"/>
              <a:t>o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um,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no outro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66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lembrando</a:t>
            </a:r>
            <a:r>
              <a:rPr lang="en-US" dirty="0"/>
              <a:t> que a Microsoft </a:t>
            </a:r>
            <a:r>
              <a:rPr lang="en-US" dirty="0" err="1"/>
              <a:t>comprou</a:t>
            </a:r>
            <a:r>
              <a:rPr lang="en-US" dirty="0"/>
              <a:t> o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algum</a:t>
            </a:r>
            <a:r>
              <a:rPr lang="en-US" dirty="0"/>
              <a:t> tempo</a:t>
            </a:r>
          </a:p>
          <a:p>
            <a:endParaRPr lang="en-US" dirty="0"/>
          </a:p>
          <a:p>
            <a:r>
              <a:rPr lang="en-US" dirty="0" err="1"/>
              <a:t>muita</a:t>
            </a:r>
            <a:r>
              <a:rPr lang="en-US" dirty="0"/>
              <a:t> </a:t>
            </a:r>
            <a:r>
              <a:rPr lang="en-US" dirty="0" err="1"/>
              <a:t>gente</a:t>
            </a:r>
            <a:r>
              <a:rPr lang="en-US" dirty="0"/>
              <a:t> </a:t>
            </a:r>
            <a:r>
              <a:rPr lang="en-US" dirty="0" err="1"/>
              <a:t>fugiu</a:t>
            </a:r>
            <a:r>
              <a:rPr lang="en-US" dirty="0"/>
              <a:t> do </a:t>
            </a:r>
            <a:r>
              <a:rPr lang="en-US" dirty="0" err="1"/>
              <a:t>github</a:t>
            </a:r>
            <a:r>
              <a:rPr lang="en-US" dirty="0"/>
              <a:t> com </a:t>
            </a:r>
            <a:r>
              <a:rPr lang="en-US" dirty="0" err="1"/>
              <a:t>medo</a:t>
            </a:r>
            <a:r>
              <a:rPr lang="en-US" dirty="0"/>
              <a:t> da Microsoft </a:t>
            </a:r>
            <a:r>
              <a:rPr lang="en-US" dirty="0" err="1"/>
              <a:t>roubar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codigo</a:t>
            </a:r>
            <a:endParaRPr lang="en-US" dirty="0"/>
          </a:p>
          <a:p>
            <a:endParaRPr lang="en-US" dirty="0"/>
          </a:p>
          <a:p>
            <a:r>
              <a:rPr lang="en-US" dirty="0"/>
              <a:t>etc... </a:t>
            </a:r>
          </a:p>
          <a:p>
            <a:endParaRPr lang="en-US" dirty="0"/>
          </a:p>
          <a:p>
            <a:r>
              <a:rPr lang="en-US" dirty="0" err="1"/>
              <a:t>então</a:t>
            </a:r>
            <a:r>
              <a:rPr lang="en-US" dirty="0"/>
              <a:t> se </a:t>
            </a:r>
            <a:r>
              <a:rPr lang="en-US" dirty="0" err="1"/>
              <a:t>vc</a:t>
            </a:r>
            <a:r>
              <a:rPr lang="en-US" dirty="0"/>
              <a:t> "</a:t>
            </a:r>
            <a:r>
              <a:rPr lang="en-US" dirty="0" err="1"/>
              <a:t>odeia</a:t>
            </a:r>
            <a:r>
              <a:rPr lang="en-US" dirty="0"/>
              <a:t>" a </a:t>
            </a:r>
            <a:r>
              <a:rPr lang="en-US" dirty="0" err="1"/>
              <a:t>microsoft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medo</a:t>
            </a:r>
            <a:r>
              <a:rPr lang="en-US" dirty="0"/>
              <a:t> que o </a:t>
            </a:r>
            <a:r>
              <a:rPr lang="en-US" dirty="0" err="1"/>
              <a:t>tio</a:t>
            </a:r>
            <a:r>
              <a:rPr lang="en-US" dirty="0"/>
              <a:t> gates </a:t>
            </a:r>
            <a:r>
              <a:rPr lang="en-US" dirty="0" err="1"/>
              <a:t>roube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arquivos</a:t>
            </a:r>
            <a:r>
              <a:rPr lang="en-US" dirty="0"/>
              <a:t>... </a:t>
            </a:r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opções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instalar</a:t>
            </a:r>
            <a:r>
              <a:rPr lang="en-US" dirty="0"/>
              <a:t> um </a:t>
            </a:r>
            <a:r>
              <a:rPr lang="en-US" dirty="0" err="1"/>
              <a:t>servidor</a:t>
            </a:r>
            <a:r>
              <a:rPr lang="en-US" dirty="0"/>
              <a:t> git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casa,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firma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internet</a:t>
            </a:r>
          </a:p>
          <a:p>
            <a:r>
              <a:rPr lang="en-US" dirty="0"/>
              <a:t>(azure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 -</a:t>
            </a:r>
            <a:r>
              <a:rPr lang="en-US" dirty="0" err="1"/>
              <a:t>hahhahaha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ouvi</a:t>
            </a:r>
            <a:r>
              <a:rPr lang="en-US" dirty="0"/>
              <a:t> </a:t>
            </a:r>
            <a:r>
              <a:rPr lang="en-US" dirty="0" err="1"/>
              <a:t>dizer</a:t>
            </a:r>
            <a:r>
              <a:rPr lang="en-US" dirty="0"/>
              <a:t> que o </a:t>
            </a:r>
            <a:r>
              <a:rPr lang="en-US" dirty="0" err="1"/>
              <a:t>gitlab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0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antes da gente continuar... </a:t>
            </a:r>
            <a:r>
              <a:rPr lang="pt-BR" dirty="0" err="1"/>
              <a:t>vc</a:t>
            </a:r>
            <a:r>
              <a:rPr lang="pt-BR" dirty="0"/>
              <a:t> deve aprender e se familiarizar com algumas palavrinhas que </a:t>
            </a:r>
            <a:r>
              <a:rPr lang="pt-BR" dirty="0" err="1"/>
              <a:t>vc</a:t>
            </a:r>
            <a:r>
              <a:rPr lang="pt-BR" dirty="0"/>
              <a:t> ouvira sempre </a:t>
            </a:r>
            <a:r>
              <a:rPr lang="pt-BR" dirty="0" err="1"/>
              <a:t>qdo</a:t>
            </a:r>
            <a:r>
              <a:rPr lang="pt-BR" dirty="0"/>
              <a:t> estiver falando de </a:t>
            </a:r>
            <a:r>
              <a:rPr lang="pt-BR" dirty="0" err="1"/>
              <a:t>git</a:t>
            </a: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é igual </a:t>
            </a:r>
            <a:r>
              <a:rPr lang="pt-BR" dirty="0" err="1"/>
              <a:t>qdo</a:t>
            </a:r>
            <a:r>
              <a:rPr lang="pt-BR" dirty="0"/>
              <a:t> </a:t>
            </a:r>
            <a:r>
              <a:rPr lang="pt-BR" dirty="0" err="1"/>
              <a:t>vc</a:t>
            </a:r>
            <a:r>
              <a:rPr lang="pt-BR" dirty="0"/>
              <a:t> aprende uma outra </a:t>
            </a:r>
            <a:r>
              <a:rPr lang="pt-BR" dirty="0" err="1"/>
              <a:t>lingua</a:t>
            </a:r>
            <a:r>
              <a:rPr lang="pt-BR" dirty="0"/>
              <a:t> ou sistema, </a:t>
            </a:r>
            <a:r>
              <a:rPr lang="pt-BR" dirty="0" err="1"/>
              <a:t>vc</a:t>
            </a:r>
            <a:r>
              <a:rPr lang="pt-BR" dirty="0"/>
              <a:t> tem que se familiarizar com os termos usados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319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eu não vou explicar um por um mas basicamente os temos são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repositorio</a:t>
            </a:r>
            <a:r>
              <a:rPr lang="pt-BR" dirty="0"/>
              <a:t> ou </a:t>
            </a:r>
            <a:r>
              <a:rPr lang="pt-BR" dirty="0" err="1"/>
              <a:t>repo</a:t>
            </a:r>
            <a:r>
              <a:rPr lang="pt-BR" dirty="0"/>
              <a:t> - onde ficam guardados seus arquivos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commit</a:t>
            </a:r>
            <a:r>
              <a:rPr lang="pt-BR" dirty="0"/>
              <a:t>/</a:t>
            </a:r>
            <a:r>
              <a:rPr lang="pt-BR" dirty="0" err="1"/>
              <a:t>commitar</a:t>
            </a:r>
            <a:r>
              <a:rPr lang="pt-BR" dirty="0"/>
              <a:t> - salvar as mudanças dos arquivos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branch</a:t>
            </a:r>
            <a:r>
              <a:rPr lang="pt-BR" dirty="0"/>
              <a:t> - é uma copia paralela dos seus arquivos (não vou abordar </a:t>
            </a:r>
            <a:r>
              <a:rPr lang="pt-BR" dirty="0" err="1"/>
              <a:t>branch</a:t>
            </a:r>
            <a:r>
              <a:rPr lang="pt-BR" dirty="0"/>
              <a:t> aqui). </a:t>
            </a:r>
            <a:r>
              <a:rPr lang="pt-BR" dirty="0" err="1"/>
              <a:t>Branch</a:t>
            </a:r>
            <a:r>
              <a:rPr lang="pt-BR" dirty="0"/>
              <a:t> Master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merge/</a:t>
            </a:r>
            <a:r>
              <a:rPr lang="pt-BR" dirty="0" err="1"/>
              <a:t>mergear</a:t>
            </a:r>
            <a:r>
              <a:rPr lang="pt-BR" dirty="0"/>
              <a:t> - juntar as alterações feitas em uma </a:t>
            </a:r>
            <a:r>
              <a:rPr lang="pt-BR" dirty="0" err="1"/>
              <a:t>branch</a:t>
            </a:r>
            <a:r>
              <a:rPr lang="pt-BR" dirty="0"/>
              <a:t> no seu </a:t>
            </a:r>
            <a:r>
              <a:rPr lang="pt-BR" dirty="0" err="1"/>
              <a:t>codigo</a:t>
            </a:r>
            <a:r>
              <a:rPr lang="pt-BR" dirty="0"/>
              <a:t>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Fork</a:t>
            </a:r>
            <a:r>
              <a:rPr lang="pt-BR" dirty="0"/>
              <a:t>/</a:t>
            </a:r>
            <a:r>
              <a:rPr lang="pt-BR" dirty="0" err="1"/>
              <a:t>forkar</a:t>
            </a:r>
            <a:r>
              <a:rPr lang="pt-BR" dirty="0"/>
              <a:t> - criar uma copia de um projeto que </a:t>
            </a:r>
            <a:r>
              <a:rPr lang="pt-BR" dirty="0" err="1"/>
              <a:t>ja</a:t>
            </a:r>
            <a:r>
              <a:rPr lang="pt-BR" dirty="0"/>
              <a:t> existe no </a:t>
            </a:r>
            <a:r>
              <a:rPr lang="pt-BR" dirty="0" err="1"/>
              <a:t>github</a:t>
            </a:r>
            <a:r>
              <a:rPr lang="pt-BR" dirty="0"/>
              <a:t> e não no seu computador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Clone/Clonar - criar uma copia de um projeto online no seu computador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Pull</a:t>
            </a:r>
            <a:r>
              <a:rPr lang="pt-BR" dirty="0"/>
              <a:t> - baixar o </a:t>
            </a:r>
            <a:r>
              <a:rPr lang="pt-BR" dirty="0" err="1"/>
              <a:t>codigo</a:t>
            </a:r>
            <a:r>
              <a:rPr lang="pt-BR" dirty="0"/>
              <a:t> do </a:t>
            </a:r>
            <a:r>
              <a:rPr lang="pt-BR" dirty="0" err="1"/>
              <a:t>repo</a:t>
            </a:r>
            <a:r>
              <a:rPr lang="pt-BR" dirty="0"/>
              <a:t> online para o seu computador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push</a:t>
            </a:r>
            <a:r>
              <a:rPr lang="pt-BR" dirty="0"/>
              <a:t> - empurrar/subir o </a:t>
            </a:r>
            <a:r>
              <a:rPr lang="pt-BR" dirty="0" err="1"/>
              <a:t>codigo</a:t>
            </a:r>
            <a:r>
              <a:rPr lang="pt-BR" dirty="0"/>
              <a:t> do seu computador para o </a:t>
            </a:r>
            <a:r>
              <a:rPr lang="pt-BR" dirty="0" err="1"/>
              <a:t>repo</a:t>
            </a:r>
            <a:r>
              <a:rPr lang="pt-BR" dirty="0"/>
              <a:t> online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2507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agora vamos criar um </a:t>
            </a:r>
            <a:r>
              <a:rPr lang="pt-BR" dirty="0" err="1"/>
              <a:t>repositorio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14117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vc</a:t>
            </a:r>
            <a:r>
              <a:rPr lang="en-US" dirty="0"/>
              <a:t> ja </a:t>
            </a:r>
            <a:r>
              <a:rPr lang="en-US" dirty="0" err="1"/>
              <a:t>criou</a:t>
            </a:r>
            <a:r>
              <a:rPr lang="en-US" dirty="0"/>
              <a:t>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no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agora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um </a:t>
            </a:r>
            <a:r>
              <a:rPr lang="en-US" dirty="0" err="1"/>
              <a:t>repositorio</a:t>
            </a:r>
            <a:r>
              <a:rPr lang="en-US" dirty="0"/>
              <a:t> local no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computador</a:t>
            </a:r>
            <a:endParaRPr lang="en-US" dirty="0"/>
          </a:p>
          <a:p>
            <a:endParaRPr lang="en-US" dirty="0"/>
          </a:p>
          <a:p>
            <a:r>
              <a:rPr lang="en-US" dirty="0"/>
              <a:t>mas antes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configurar</a:t>
            </a:r>
            <a:r>
              <a:rPr lang="en-US" dirty="0"/>
              <a:t>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conta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comandinhos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git config --global </a:t>
            </a:r>
            <a:r>
              <a:rPr lang="en-US" dirty="0" err="1"/>
              <a:t>user.name</a:t>
            </a:r>
            <a:r>
              <a:rPr lang="en-US" dirty="0"/>
              <a:t> e </a:t>
            </a:r>
            <a:r>
              <a:rPr lang="en-US" dirty="0" err="1"/>
              <a:t>colocar</a:t>
            </a:r>
            <a:r>
              <a:rPr lang="en-US" dirty="0"/>
              <a:t> o </a:t>
            </a:r>
            <a:r>
              <a:rPr lang="en-US" dirty="0" err="1"/>
              <a:t>seu</a:t>
            </a:r>
            <a:r>
              <a:rPr lang="en-US" dirty="0"/>
              <a:t> username (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escolheu</a:t>
            </a:r>
            <a:r>
              <a:rPr lang="en-US" dirty="0"/>
              <a:t> </a:t>
            </a:r>
            <a:r>
              <a:rPr lang="en-US" dirty="0" err="1"/>
              <a:t>qdo</a:t>
            </a:r>
            <a:r>
              <a:rPr lang="en-US" dirty="0"/>
              <a:t> </a:t>
            </a:r>
            <a:r>
              <a:rPr lang="en-US" dirty="0" err="1"/>
              <a:t>criou</a:t>
            </a:r>
            <a:r>
              <a:rPr lang="en-US" dirty="0"/>
              <a:t> a </a:t>
            </a:r>
            <a:r>
              <a:rPr lang="en-US" dirty="0" err="1"/>
              <a:t>conta</a:t>
            </a:r>
            <a:r>
              <a:rPr lang="en-US" dirty="0"/>
              <a:t> no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r>
              <a:rPr lang="en-US" dirty="0"/>
              <a:t>e o </a:t>
            </a:r>
            <a:r>
              <a:rPr lang="en-US" dirty="0" err="1"/>
              <a:t>seu</a:t>
            </a:r>
            <a:r>
              <a:rPr lang="en-US" dirty="0"/>
              <a:t> e-mail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158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proximo</a:t>
            </a:r>
            <a:r>
              <a:rPr lang="en-US" dirty="0"/>
              <a:t> </a:t>
            </a:r>
            <a:r>
              <a:rPr lang="en-US" dirty="0" err="1"/>
              <a:t>passo</a:t>
            </a:r>
            <a:r>
              <a:rPr lang="en-US" dirty="0"/>
              <a:t> eh </a:t>
            </a:r>
            <a:r>
              <a:rPr lang="en-US" dirty="0" err="1"/>
              <a:t>criar</a:t>
            </a:r>
            <a:r>
              <a:rPr lang="en-US" dirty="0"/>
              <a:t> o </a:t>
            </a:r>
            <a:r>
              <a:rPr lang="en-US" dirty="0" err="1"/>
              <a:t>repositorio</a:t>
            </a:r>
            <a:r>
              <a:rPr lang="en-US" dirty="0"/>
              <a:t> no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tambem</a:t>
            </a:r>
            <a:r>
              <a:rPr lang="en-US" dirty="0"/>
              <a:t> eh simples...</a:t>
            </a:r>
          </a:p>
          <a:p>
            <a:endParaRPr lang="en-US" dirty="0"/>
          </a:p>
          <a:p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se </a:t>
            </a:r>
            <a:r>
              <a:rPr lang="en-US" dirty="0" err="1"/>
              <a:t>logar</a:t>
            </a:r>
            <a:r>
              <a:rPr lang="en-US" dirty="0"/>
              <a:t> no site do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criar</a:t>
            </a:r>
            <a:r>
              <a:rPr lang="en-US" dirty="0"/>
              <a:t> um </a:t>
            </a:r>
            <a:r>
              <a:rPr lang="en-US" dirty="0" err="1"/>
              <a:t>repositorio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dar</a:t>
            </a:r>
            <a:r>
              <a:rPr lang="en-US" dirty="0"/>
              <a:t> um </a:t>
            </a:r>
            <a:r>
              <a:rPr lang="en-US" dirty="0" err="1"/>
              <a:t>nome</a:t>
            </a:r>
            <a:r>
              <a:rPr lang="en-US" dirty="0"/>
              <a:t> a </a:t>
            </a:r>
            <a:r>
              <a:rPr lang="en-US" dirty="0" err="1"/>
              <a:t>ele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descricao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escolher</a:t>
            </a:r>
            <a:r>
              <a:rPr lang="en-US" dirty="0"/>
              <a:t> se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publico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privado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publico</a:t>
            </a:r>
            <a:r>
              <a:rPr lang="en-US" dirty="0"/>
              <a:t> -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mundo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acessar</a:t>
            </a:r>
            <a:endParaRPr lang="en-US" dirty="0"/>
          </a:p>
          <a:p>
            <a:r>
              <a:rPr lang="en-US" dirty="0" err="1"/>
              <a:t>privado</a:t>
            </a:r>
            <a:r>
              <a:rPr lang="en-US" dirty="0"/>
              <a:t> -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acessar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489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agora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um </a:t>
            </a:r>
            <a:r>
              <a:rPr lang="en-US" dirty="0" err="1"/>
              <a:t>repositorio</a:t>
            </a:r>
            <a:r>
              <a:rPr lang="en-US" dirty="0"/>
              <a:t> local</a:t>
            </a:r>
          </a:p>
          <a:p>
            <a:endParaRPr lang="en-US" dirty="0"/>
          </a:p>
          <a:p>
            <a:r>
              <a:rPr lang="en-US" dirty="0" err="1"/>
              <a:t>primeiro</a:t>
            </a:r>
            <a:r>
              <a:rPr lang="en-US" dirty="0"/>
              <a:t>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cria</a:t>
            </a:r>
            <a:r>
              <a:rPr lang="en-US" dirty="0"/>
              <a:t> um </a:t>
            </a:r>
            <a:r>
              <a:rPr lang="en-US" dirty="0" err="1"/>
              <a:t>diretorio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depois</a:t>
            </a:r>
            <a:r>
              <a:rPr lang="en-US" dirty="0"/>
              <a:t> </a:t>
            </a:r>
            <a:r>
              <a:rPr lang="en-US" dirty="0" err="1"/>
              <a:t>executa</a:t>
            </a:r>
            <a:r>
              <a:rPr lang="en-US" dirty="0"/>
              <a:t> o </a:t>
            </a:r>
            <a:r>
              <a:rPr lang="en-US" dirty="0" err="1"/>
              <a:t>comando</a:t>
            </a:r>
            <a:r>
              <a:rPr lang="en-US" dirty="0"/>
              <a:t> git </a:t>
            </a:r>
            <a:r>
              <a:rPr lang="en-US" dirty="0" err="1"/>
              <a:t>init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feito</a:t>
            </a:r>
            <a:r>
              <a:rPr lang="en-US" dirty="0"/>
              <a:t>... simples </a:t>
            </a:r>
            <a:r>
              <a:rPr lang="en-US" dirty="0" err="1"/>
              <a:t>assim</a:t>
            </a:r>
            <a:endParaRPr lang="en-US" dirty="0"/>
          </a:p>
          <a:p>
            <a:endParaRPr lang="en-US" dirty="0"/>
          </a:p>
          <a:p>
            <a:r>
              <a:rPr lang="en-US" dirty="0"/>
              <a:t>o git </a:t>
            </a: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err="1"/>
              <a:t>cria</a:t>
            </a:r>
            <a:r>
              <a:rPr lang="en-US" dirty="0"/>
              <a:t> um </a:t>
            </a:r>
            <a:r>
              <a:rPr lang="en-US" dirty="0" err="1"/>
              <a:t>diretorio</a:t>
            </a:r>
            <a:r>
              <a:rPr lang="en-US" dirty="0"/>
              <a:t> </a:t>
            </a:r>
            <a:r>
              <a:rPr lang="en-US" dirty="0" err="1"/>
              <a:t>escondido</a:t>
            </a:r>
            <a:r>
              <a:rPr lang="en-US" dirty="0"/>
              <a:t> </a:t>
            </a:r>
            <a:r>
              <a:rPr lang="en-US" dirty="0" err="1"/>
              <a:t>chamado</a:t>
            </a:r>
            <a:r>
              <a:rPr lang="en-US" dirty="0"/>
              <a:t> .git e </a:t>
            </a:r>
            <a:r>
              <a:rPr lang="en-US" dirty="0" err="1"/>
              <a:t>lá</a:t>
            </a:r>
            <a:r>
              <a:rPr lang="en-US" dirty="0"/>
              <a:t> que a </a:t>
            </a:r>
            <a:r>
              <a:rPr lang="en-US" dirty="0" err="1"/>
              <a:t>magica</a:t>
            </a:r>
            <a:r>
              <a:rPr lang="en-US" dirty="0"/>
              <a:t> </a:t>
            </a:r>
            <a:r>
              <a:rPr lang="en-US" dirty="0" err="1"/>
              <a:t>acontece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2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eu me fiz essa pergunta por muito tempo...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Eu não sou </a:t>
            </a:r>
            <a:r>
              <a:rPr lang="pt-BR" dirty="0" err="1"/>
              <a:t>dev</a:t>
            </a:r>
            <a:r>
              <a:rPr lang="pt-BR" dirty="0"/>
              <a:t>, porque eu preciso aprender essa </a:t>
            </a:r>
            <a:r>
              <a:rPr lang="pt-BR" dirty="0" err="1"/>
              <a:t>bagaça</a:t>
            </a:r>
            <a:r>
              <a:rPr lang="pt-BR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41121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comandos que </a:t>
            </a:r>
            <a:r>
              <a:rPr lang="pt-BR" dirty="0" err="1"/>
              <a:t>vc</a:t>
            </a:r>
            <a:r>
              <a:rPr lang="pt-BR" dirty="0"/>
              <a:t> precisa aprender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58039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começar</a:t>
            </a:r>
            <a:r>
              <a:rPr lang="en-US" dirty="0"/>
              <a:t>,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somente</a:t>
            </a:r>
            <a:r>
              <a:rPr lang="en-US" dirty="0"/>
              <a:t> </a:t>
            </a:r>
            <a:r>
              <a:rPr lang="en-US" dirty="0" err="1"/>
              <a:t>esses</a:t>
            </a:r>
            <a:r>
              <a:rPr lang="en-US" dirty="0"/>
              <a:t> 7 </a:t>
            </a:r>
            <a:r>
              <a:rPr lang="en-US" dirty="0" err="1"/>
              <a:t>comandinhos</a:t>
            </a:r>
            <a:endParaRPr lang="en-US" dirty="0"/>
          </a:p>
          <a:p>
            <a:endParaRPr lang="en-US" dirty="0"/>
          </a:p>
          <a:p>
            <a:r>
              <a:rPr lang="en-US" dirty="0"/>
              <a:t>git add</a:t>
            </a:r>
          </a:p>
          <a:p>
            <a:r>
              <a:rPr lang="en-US" dirty="0"/>
              <a:t>git commit</a:t>
            </a:r>
          </a:p>
          <a:p>
            <a:r>
              <a:rPr lang="en-US" dirty="0"/>
              <a:t>git push</a:t>
            </a:r>
          </a:p>
          <a:p>
            <a:r>
              <a:rPr lang="en-US" dirty="0"/>
              <a:t>git put</a:t>
            </a:r>
          </a:p>
          <a:p>
            <a:r>
              <a:rPr lang="en-US" dirty="0"/>
              <a:t>git clone</a:t>
            </a:r>
          </a:p>
          <a:p>
            <a:r>
              <a:rPr lang="en-US" dirty="0"/>
              <a:t>git status</a:t>
            </a:r>
          </a:p>
          <a:p>
            <a:r>
              <a:rPr lang="en-US" dirty="0"/>
              <a:t>git help</a:t>
            </a:r>
          </a:p>
          <a:p>
            <a:endParaRPr lang="en-US" dirty="0"/>
          </a:p>
          <a:p>
            <a:r>
              <a:rPr lang="en-US" dirty="0" err="1"/>
              <a:t>claro</a:t>
            </a:r>
            <a:r>
              <a:rPr lang="en-US" dirty="0"/>
              <a:t> que </a:t>
            </a:r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outros </a:t>
            </a:r>
            <a:r>
              <a:rPr lang="en-US" dirty="0" err="1"/>
              <a:t>comandos</a:t>
            </a:r>
            <a:r>
              <a:rPr lang="en-US" dirty="0"/>
              <a:t> mas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esturar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para </a:t>
            </a:r>
            <a:r>
              <a:rPr lang="en-US" dirty="0" err="1"/>
              <a:t>frente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469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3359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vc</a:t>
            </a:r>
            <a:r>
              <a:rPr lang="en-US" dirty="0"/>
              <a:t> eh um </a:t>
            </a:r>
            <a:r>
              <a:rPr lang="en-US" dirty="0" err="1"/>
              <a:t>cara</a:t>
            </a:r>
            <a:r>
              <a:rPr lang="en-US" dirty="0"/>
              <a:t> de windows...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 com o clique-clique e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o terminal </a:t>
            </a:r>
            <a:r>
              <a:rPr lang="en-US" dirty="0" err="1"/>
              <a:t>certo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então</a:t>
            </a:r>
            <a:r>
              <a:rPr lang="en-US" dirty="0"/>
              <a:t>.... </a:t>
            </a:r>
            <a:r>
              <a:rPr lang="en-US" dirty="0" err="1"/>
              <a:t>tenho</a:t>
            </a:r>
            <a:r>
              <a:rPr lang="en-US" dirty="0"/>
              <a:t> boas e mas </a:t>
            </a:r>
            <a:r>
              <a:rPr lang="en-US" dirty="0" err="1"/>
              <a:t>noticias</a:t>
            </a:r>
            <a:r>
              <a:rPr lang="en-US" dirty="0"/>
              <a:t> para </a:t>
            </a:r>
            <a:r>
              <a:rPr lang="en-US" dirty="0" err="1"/>
              <a:t>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49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boa</a:t>
            </a:r>
          </a:p>
          <a:p>
            <a:endParaRPr lang="en-US" dirty="0"/>
          </a:p>
          <a:p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vários</a:t>
            </a:r>
            <a:r>
              <a:rPr lang="en-US" dirty="0"/>
              <a:t> clients para o git,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visualizar</a:t>
            </a:r>
            <a:r>
              <a:rPr lang="en-US" dirty="0"/>
              <a:t> e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praticamente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 dirty="0" err="1"/>
              <a:t>opeações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grafica</a:t>
            </a:r>
            <a:r>
              <a:rPr lang="en-US" dirty="0"/>
              <a:t>...</a:t>
            </a:r>
          </a:p>
          <a:p>
            <a:endParaRPr lang="en-US" dirty="0"/>
          </a:p>
          <a:p>
            <a:r>
              <a:rPr lang="en-US" dirty="0" err="1"/>
              <a:t>Sourcetree</a:t>
            </a:r>
            <a:r>
              <a:rPr lang="en-US" dirty="0"/>
              <a:t> e o </a:t>
            </a:r>
            <a:r>
              <a:rPr lang="en-US" dirty="0" err="1"/>
              <a:t>Github</a:t>
            </a:r>
            <a:r>
              <a:rPr lang="en-US" dirty="0"/>
              <a:t> Desktop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que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recomendo</a:t>
            </a:r>
            <a:r>
              <a:rPr lang="en-US" dirty="0"/>
              <a:t> e </a:t>
            </a:r>
            <a:r>
              <a:rPr lang="en-US" dirty="0" err="1"/>
              <a:t>são</a:t>
            </a:r>
            <a:r>
              <a:rPr lang="en-US" dirty="0"/>
              <a:t> gratis e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versões</a:t>
            </a:r>
            <a:r>
              <a:rPr lang="en-US" dirty="0"/>
              <a:t> para windows e mac</a:t>
            </a:r>
          </a:p>
          <a:p>
            <a:endParaRPr lang="en-US" dirty="0"/>
          </a:p>
          <a:p>
            <a:r>
              <a:rPr lang="en-US" dirty="0" err="1"/>
              <a:t>massssssssss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365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meu </a:t>
            </a:r>
            <a:r>
              <a:rPr lang="en-US" dirty="0" err="1"/>
              <a:t>conselho</a:t>
            </a:r>
            <a:r>
              <a:rPr lang="en-US" dirty="0"/>
              <a:t> para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se force a </a:t>
            </a:r>
            <a:r>
              <a:rPr lang="en-US" dirty="0" err="1"/>
              <a:t>usar</a:t>
            </a:r>
            <a:r>
              <a:rPr lang="en-US" dirty="0"/>
              <a:t> o </a:t>
            </a:r>
            <a:r>
              <a:rPr lang="en-US" dirty="0" err="1"/>
              <a:t>terminar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a </a:t>
            </a:r>
            <a:r>
              <a:rPr lang="en-US" dirty="0" err="1"/>
              <a:t>tal</a:t>
            </a:r>
            <a:r>
              <a:rPr lang="en-US" dirty="0"/>
              <a:t> da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preta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enfie</a:t>
            </a:r>
            <a:r>
              <a:rPr lang="en-US" dirty="0"/>
              <a:t> a </a:t>
            </a:r>
            <a:r>
              <a:rPr lang="en-US" dirty="0" err="1"/>
              <a:t>cara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rapido</a:t>
            </a:r>
            <a:r>
              <a:rPr lang="en-US" dirty="0"/>
              <a:t> no que </a:t>
            </a:r>
            <a:r>
              <a:rPr lang="en-US" dirty="0" err="1"/>
              <a:t>faz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errar</a:t>
            </a:r>
            <a:r>
              <a:rPr lang="en-US" dirty="0"/>
              <a:t> </a:t>
            </a:r>
            <a:r>
              <a:rPr lang="en-US" dirty="0" err="1"/>
              <a:t>menos</a:t>
            </a:r>
            <a:endParaRPr lang="en-US" dirty="0"/>
          </a:p>
          <a:p>
            <a:endParaRPr lang="en-US" dirty="0"/>
          </a:p>
          <a:p>
            <a:r>
              <a:rPr lang="en-US" dirty="0"/>
              <a:t>e a </a:t>
            </a:r>
            <a:r>
              <a:rPr lang="en-US" dirty="0" err="1"/>
              <a:t>galera</a:t>
            </a:r>
            <a:r>
              <a:rPr lang="en-US" dirty="0"/>
              <a:t> do Linux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de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sacanear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 err="1"/>
              <a:t>perca</a:t>
            </a:r>
            <a:r>
              <a:rPr lang="en-US" dirty="0"/>
              <a:t> o </a:t>
            </a:r>
            <a:r>
              <a:rPr lang="en-US" dirty="0" err="1"/>
              <a:t>medo</a:t>
            </a:r>
            <a:r>
              <a:rPr lang="en-US" dirty="0"/>
              <a:t> da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preta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65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5508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055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2424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39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temos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estatistica</a:t>
            </a:r>
            <a:r>
              <a:rPr lang="en-US" dirty="0"/>
              <a:t> de um </a:t>
            </a:r>
            <a:r>
              <a:rPr lang="en-US" dirty="0" err="1"/>
              <a:t>instituto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famoso</a:t>
            </a:r>
            <a:r>
              <a:rPr lang="en-US" dirty="0"/>
              <a:t>...</a:t>
            </a:r>
          </a:p>
          <a:p>
            <a:endParaRPr lang="en-US" dirty="0"/>
          </a:p>
          <a:p>
            <a:r>
              <a:rPr lang="en-US" dirty="0"/>
              <a:t>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verdade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Eu </a:t>
            </a:r>
            <a:r>
              <a:rPr lang="en-US" dirty="0" err="1"/>
              <a:t>perguntei</a:t>
            </a:r>
            <a:r>
              <a:rPr lang="en-US" dirty="0"/>
              <a:t> no meu </a:t>
            </a:r>
            <a:r>
              <a:rPr lang="en-US" dirty="0" err="1"/>
              <a:t>linkedin</a:t>
            </a:r>
            <a:r>
              <a:rPr lang="en-US" dirty="0"/>
              <a:t>...:)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730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8570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292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030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resposta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devops</a:t>
            </a:r>
            <a:r>
              <a:rPr lang="en-US" dirty="0"/>
              <a:t>... se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esteve</a:t>
            </a:r>
            <a:r>
              <a:rPr lang="en-US" dirty="0"/>
              <a:t> </a:t>
            </a:r>
            <a:r>
              <a:rPr lang="en-US" dirty="0" err="1"/>
              <a:t>embaixo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rocha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ultimo </a:t>
            </a:r>
            <a:r>
              <a:rPr lang="en-US" dirty="0" err="1"/>
              <a:t>anos</a:t>
            </a:r>
            <a:r>
              <a:rPr lang="en-US" dirty="0"/>
              <a:t>, ja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ouvido</a:t>
            </a:r>
            <a:r>
              <a:rPr lang="en-US" dirty="0"/>
              <a:t> </a:t>
            </a:r>
            <a:r>
              <a:rPr lang="en-US" dirty="0" err="1"/>
              <a:t>falar</a:t>
            </a:r>
            <a:r>
              <a:rPr lang="en-US" dirty="0"/>
              <a:t> </a:t>
            </a:r>
            <a:r>
              <a:rPr lang="en-US" dirty="0" err="1"/>
              <a:t>nessa</a:t>
            </a:r>
            <a:r>
              <a:rPr lang="en-US" dirty="0"/>
              <a:t> </a:t>
            </a:r>
            <a:r>
              <a:rPr lang="en-US" dirty="0" err="1"/>
              <a:t>parada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um skill para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carreira</a:t>
            </a:r>
            <a:r>
              <a:rPr lang="en-US" dirty="0"/>
              <a:t> e </a:t>
            </a:r>
            <a:r>
              <a:rPr lang="en-US" dirty="0" err="1"/>
              <a:t>colocar</a:t>
            </a:r>
            <a:r>
              <a:rPr lang="en-US" dirty="0"/>
              <a:t> no cv</a:t>
            </a:r>
          </a:p>
          <a:p>
            <a:endParaRPr lang="en-US" dirty="0"/>
          </a:p>
          <a:p>
            <a:r>
              <a:rPr lang="en-US" dirty="0" err="1"/>
              <a:t>IaC</a:t>
            </a:r>
            <a:r>
              <a:rPr lang="en-US" dirty="0"/>
              <a:t> - </a:t>
            </a:r>
            <a:r>
              <a:rPr lang="en-US" dirty="0" err="1"/>
              <a:t>Insfrastrutura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Codigo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com </a:t>
            </a:r>
            <a:r>
              <a:rPr lang="en-US" dirty="0" err="1"/>
              <a:t>cara</a:t>
            </a:r>
            <a:r>
              <a:rPr lang="en-US" dirty="0"/>
              <a:t> de </a:t>
            </a:r>
            <a:r>
              <a:rPr lang="en-US" dirty="0" err="1"/>
              <a:t>besta</a:t>
            </a:r>
            <a:r>
              <a:rPr lang="en-US" dirty="0"/>
              <a:t> </a:t>
            </a:r>
            <a:r>
              <a:rPr lang="en-US" dirty="0" err="1"/>
              <a:t>qdo</a:t>
            </a:r>
            <a:r>
              <a:rPr lang="en-US" dirty="0"/>
              <a:t> o </a:t>
            </a:r>
            <a:r>
              <a:rPr lang="en-US" dirty="0" err="1"/>
              <a:t>pessoal</a:t>
            </a:r>
            <a:r>
              <a:rPr lang="en-US" dirty="0"/>
              <a:t> de dev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falando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commit, branch, pull, etc.</a:t>
            </a:r>
          </a:p>
          <a:p>
            <a:endParaRPr lang="en-US" dirty="0"/>
          </a:p>
          <a:p>
            <a:r>
              <a:rPr lang="en-US" dirty="0"/>
              <a:t>bonus!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parecer</a:t>
            </a:r>
            <a:r>
              <a:rPr lang="en-US" dirty="0"/>
              <a:t> COOL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roda</a:t>
            </a:r>
            <a:r>
              <a:rPr lang="en-US" dirty="0"/>
              <a:t> de conversa com </a:t>
            </a:r>
            <a:r>
              <a:rPr lang="en-US" dirty="0" err="1"/>
              <a:t>os</a:t>
            </a:r>
            <a:r>
              <a:rPr lang="en-US" dirty="0"/>
              <a:t> outros </a:t>
            </a:r>
            <a:r>
              <a:rPr lang="en-US" dirty="0" err="1"/>
              <a:t>caras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dev :)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25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famoso</a:t>
            </a:r>
            <a:r>
              <a:rPr lang="en-US" dirty="0"/>
              <a:t> </a:t>
            </a:r>
            <a:r>
              <a:rPr lang="en-US" dirty="0" err="1"/>
              <a:t>pernalonga</a:t>
            </a:r>
            <a:r>
              <a:rPr lang="en-US" dirty="0"/>
              <a:t> de </a:t>
            </a:r>
            <a:r>
              <a:rPr lang="en-US" dirty="0" err="1"/>
              <a:t>batom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1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sair</a:t>
            </a:r>
            <a:r>
              <a:rPr lang="en-US" dirty="0"/>
              <a:t> da </a:t>
            </a:r>
            <a:r>
              <a:rPr lang="en-US" dirty="0" err="1"/>
              <a:t>sua</a:t>
            </a:r>
            <a:r>
              <a:rPr lang="en-US" dirty="0"/>
              <a:t> zona de </a:t>
            </a:r>
            <a:r>
              <a:rPr lang="en-US" dirty="0" err="1"/>
              <a:t>conforto</a:t>
            </a:r>
            <a:r>
              <a:rPr lang="en-US" dirty="0"/>
              <a:t> e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passar</a:t>
            </a:r>
            <a:r>
              <a:rPr lang="en-US" dirty="0"/>
              <a:t> a </a:t>
            </a:r>
            <a:r>
              <a:rPr lang="en-US" dirty="0" err="1"/>
              <a:t>brincar</a:t>
            </a:r>
            <a:r>
              <a:rPr lang="en-US" dirty="0"/>
              <a:t> com a </a:t>
            </a:r>
            <a:r>
              <a:rPr lang="en-US" dirty="0" err="1"/>
              <a:t>galera</a:t>
            </a:r>
            <a:r>
              <a:rPr lang="en-US" dirty="0"/>
              <a:t> </a:t>
            </a:r>
            <a:r>
              <a:rPr lang="en-US" dirty="0" err="1"/>
              <a:t>descolada</a:t>
            </a:r>
            <a:r>
              <a:rPr lang="en-US" dirty="0"/>
              <a:t> do </a:t>
            </a:r>
            <a:r>
              <a:rPr lang="en-US" dirty="0" err="1"/>
              <a:t>parquinho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70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legal... gostei!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mas que diabos eh esse tal de </a:t>
            </a:r>
            <a:r>
              <a:rPr lang="pt-BR" dirty="0" err="1"/>
              <a:t>git</a:t>
            </a:r>
            <a:r>
              <a:rPr lang="pt-BR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286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591267" y="3874950"/>
            <a:ext cx="8206000" cy="1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774733" y="58572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695904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Gold">
  <p:cSld name="Title + 1 column - Gold">
    <p:bg>
      <p:bgPr>
        <a:solidFill>
          <a:srgbClr val="ED9E4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472772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Gold">
  <p:cSld name="Title + 3 columns - Gold">
    <p:bg>
      <p:bgPr>
        <a:solidFill>
          <a:srgbClr val="ED9E46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Shape 65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90418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old">
  <p:cSld name="Title only - Gold">
    <p:bg>
      <p:bgPr>
        <a:solidFill>
          <a:srgbClr val="ED9E46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219665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old">
  <p:cSld name="Blank - Gold">
    <p:bg>
      <p:bgPr>
        <a:solidFill>
          <a:srgbClr val="ED9E46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77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Teal">
  <p:cSld name="Subtitle - Teal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Shape 14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962960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Subtitle - Gold">
    <p:bg>
      <p:bgPr>
        <a:solidFill>
          <a:srgbClr val="ED9E46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879138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Quote - Teal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endParaRPr/>
          </a:p>
        </p:txBody>
      </p:sp>
      <p:sp>
        <p:nvSpPr>
          <p:cNvPr id="21" name="Shape 21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Shape 23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638983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Quote - Gold">
    <p:bg>
      <p:bgPr>
        <a:solidFill>
          <a:srgbClr val="ED9E46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endParaRPr/>
          </a:p>
        </p:txBody>
      </p:sp>
      <p:sp>
        <p:nvSpPr>
          <p:cNvPr id="26" name="Shape 26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" name="Shape 28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30191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78422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612109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576711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658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FD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33945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5" r:id="rId7"/>
    <p:sldLayoutId id="2147483696" r:id="rId8"/>
    <p:sldLayoutId id="2147483697" r:id="rId9"/>
    <p:sldLayoutId id="2147483698" r:id="rId10"/>
    <p:sldLayoutId id="2147483700" r:id="rId11"/>
    <p:sldLayoutId id="2147483701" r:id="rId12"/>
    <p:sldLayoutId id="2147483703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vcarva/scripts-powershell.git" TargetMode="Externa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0.png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rianbunke.com/blog/2017/05/08/github-101/" TargetMode="External"/><Relationship Id="rId13" Type="http://schemas.openxmlformats.org/officeDocument/2006/relationships/hyperlink" Target="https://womakerscode.gitbook.io/desvendando-git-e-github/" TargetMode="External"/><Relationship Id="rId3" Type="http://schemas.openxmlformats.org/officeDocument/2006/relationships/hyperlink" Target="https://thepracticalsysadmin.com/a-git-primer-for-sysadmins/" TargetMode="External"/><Relationship Id="rId7" Type="http://schemas.openxmlformats.org/officeDocument/2006/relationships/hyperlink" Target="https://rubygarage.org/blog/most-basic-git-commands-with-examples" TargetMode="External"/><Relationship Id="rId12" Type="http://schemas.openxmlformats.org/officeDocument/2006/relationships/hyperlink" Target="https://blog.cedrotech.com/git-o-minimo-que-voce-precisa-saber-para-trabalhar-em-equipe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rogerdudler.github.io/git-guide/index.pt_BR.html" TargetMode="External"/><Relationship Id="rId11" Type="http://schemas.openxmlformats.org/officeDocument/2006/relationships/hyperlink" Target="http://slides.com/mabrasil/uma-introduo-a-versionamento-git-e-outras-coisas#/" TargetMode="External"/><Relationship Id="rId5" Type="http://schemas.openxmlformats.org/officeDocument/2006/relationships/hyperlink" Target="https://git-scm.com/book/pt-br/v1/Primeiros-passos" TargetMode="External"/><Relationship Id="rId10" Type="http://schemas.openxmlformats.org/officeDocument/2006/relationships/hyperlink" Target="https://premium.wpmudev.org/blog/the-non-developers-guide-to-git-and-github/" TargetMode="External"/><Relationship Id="rId4" Type="http://schemas.openxmlformats.org/officeDocument/2006/relationships/hyperlink" Target="http://rogerdudler.github.io/git-guide/files/git_cheat_sheet.pdf" TargetMode="External"/><Relationship Id="rId9" Type="http://schemas.openxmlformats.org/officeDocument/2006/relationships/hyperlink" Target="https://www.hostinger.com.br/tutoriais/comandos-basicos-de-git/" TargetMode="External"/><Relationship Id="rId14" Type="http://schemas.openxmlformats.org/officeDocument/2006/relationships/image" Target="../media/image63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803668" y="3944223"/>
            <a:ext cx="6154500" cy="1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From Zero to Useful – </a:t>
            </a:r>
            <a:r>
              <a:rPr lang="en-US" sz="6000" dirty="0">
                <a:solidFill>
                  <a:srgbClr val="FFC800"/>
                </a:solidFill>
              </a:rPr>
              <a:t>GIT para </a:t>
            </a:r>
            <a:r>
              <a:rPr lang="en-US" sz="6000" dirty="0" err="1">
                <a:solidFill>
                  <a:srgbClr val="FFC800"/>
                </a:solidFill>
              </a:rPr>
              <a:t>quem</a:t>
            </a:r>
            <a:r>
              <a:rPr lang="en-US" sz="6000" dirty="0">
                <a:solidFill>
                  <a:srgbClr val="FFC800"/>
                </a:solidFill>
              </a:rPr>
              <a:t> </a:t>
            </a:r>
            <a:r>
              <a:rPr lang="en-US" sz="6000" dirty="0" err="1">
                <a:solidFill>
                  <a:srgbClr val="FFC800"/>
                </a:solidFill>
              </a:rPr>
              <a:t>não</a:t>
            </a:r>
            <a:r>
              <a:rPr lang="en-US" sz="6000" dirty="0">
                <a:solidFill>
                  <a:srgbClr val="FFC800"/>
                </a:solidFill>
              </a:rPr>
              <a:t> </a:t>
            </a:r>
            <a:r>
              <a:rPr lang="en-US" sz="6000" dirty="0" err="1">
                <a:solidFill>
                  <a:srgbClr val="FFC800"/>
                </a:solidFill>
              </a:rPr>
              <a:t>é</a:t>
            </a:r>
            <a:r>
              <a:rPr lang="en-US" sz="6000" dirty="0">
                <a:solidFill>
                  <a:srgbClr val="FFC800"/>
                </a:solidFill>
              </a:rPr>
              <a:t> Developer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5" name="Shape 99">
            <a:extLst>
              <a:ext uri="{FF2B5EF4-FFF2-40B4-BE49-F238E27FC236}">
                <a16:creationId xmlns:a16="http://schemas.microsoft.com/office/drawing/2014/main" id="{00872661-0765-8D42-A185-31E153AD9102}"/>
              </a:ext>
            </a:extLst>
          </p:cNvPr>
          <p:cNvSpPr txBox="1">
            <a:spLocks/>
          </p:cNvSpPr>
          <p:nvPr/>
        </p:nvSpPr>
        <p:spPr>
          <a:xfrm>
            <a:off x="5193250" y="6360525"/>
            <a:ext cx="6833650" cy="395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kern="0" dirty="0">
                <a:solidFill>
                  <a:schemeClr val="bg1"/>
                </a:solidFill>
                <a:latin typeface="Montserrat Light" pitchFamily="2" charset="77"/>
              </a:rPr>
              <a:t>#FZ2U · #FZ2UGIT · #</a:t>
            </a:r>
            <a:r>
              <a:rPr lang="en-US" b="1" kern="0" dirty="0" err="1">
                <a:solidFill>
                  <a:schemeClr val="bg1"/>
                </a:solidFill>
                <a:latin typeface="Montserrat Light" pitchFamily="2" charset="77"/>
              </a:rPr>
              <a:t>vBrownBagBrasil</a:t>
            </a:r>
            <a:r>
              <a:rPr lang="en-US" b="1" kern="0" dirty="0">
                <a:solidFill>
                  <a:schemeClr val="bg1"/>
                </a:solidFill>
                <a:latin typeface="Montserrat Light" pitchFamily="2" charset="77"/>
              </a:rPr>
              <a:t> · @Homelaber  · @</a:t>
            </a:r>
            <a:r>
              <a:rPr lang="en-US" b="1" kern="0" dirty="0" err="1">
                <a:solidFill>
                  <a:schemeClr val="bg1"/>
                </a:solidFill>
                <a:latin typeface="Montserrat Light" pitchFamily="2" charset="77"/>
              </a:rPr>
              <a:t>vBrownBagBrasil</a:t>
            </a:r>
            <a:r>
              <a:rPr lang="en-US" b="1" kern="0" dirty="0">
                <a:solidFill>
                  <a:schemeClr val="bg1"/>
                </a:solidFill>
                <a:latin typeface="Montserrat Light" pitchFamily="2" charset="77"/>
              </a:rPr>
              <a:t> 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C5DE9C1-1A90-7544-8C48-CA098F124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7" y="538913"/>
            <a:ext cx="5542973" cy="554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53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601B69-AB10-8241-A572-5FF1C73F16FB}"/>
              </a:ext>
            </a:extLst>
          </p:cNvPr>
          <p:cNvSpPr/>
          <p:nvPr/>
        </p:nvSpPr>
        <p:spPr>
          <a:xfrm>
            <a:off x="7012000" y="1435900"/>
            <a:ext cx="4913300" cy="398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9C7A30-C8EA-A940-8D9F-4240A5B45BC7}"/>
              </a:ext>
            </a:extLst>
          </p:cNvPr>
          <p:cNvSpPr/>
          <p:nvPr/>
        </p:nvSpPr>
        <p:spPr>
          <a:xfrm>
            <a:off x="534200" y="1390227"/>
            <a:ext cx="65786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" sz="3200" b="1" dirty="0">
                <a:solidFill>
                  <a:schemeClr val="bg1"/>
                </a:solidFill>
                <a:latin typeface="Montserrat ExtraBold" pitchFamily="2" charset="77"/>
              </a:rPr>
              <a:t>O </a:t>
            </a:r>
            <a:r>
              <a:rPr lang="pt" sz="3200" b="1" dirty="0" err="1">
                <a:solidFill>
                  <a:schemeClr val="bg1"/>
                </a:solidFill>
                <a:latin typeface="Montserrat ExtraBold" pitchFamily="2" charset="77"/>
              </a:rPr>
              <a:t>Git</a:t>
            </a:r>
            <a:r>
              <a:rPr lang="pt" sz="3200" b="1" dirty="0">
                <a:solidFill>
                  <a:schemeClr val="bg1"/>
                </a:solidFill>
                <a:latin typeface="Montserrat ExtraBold" pitchFamily="2" charset="77"/>
              </a:rPr>
              <a:t> é um sistema de controle de versão distribuído gratuito e de código aberto projetado para lidar com tudo, desde projetos pequenos a muito grandes, com velocidade e eficiência</a:t>
            </a:r>
            <a:endParaRPr lang="en-US" sz="3200" b="1" dirty="0">
              <a:solidFill>
                <a:schemeClr val="bg1"/>
              </a:solidFill>
              <a:latin typeface="Montserrat ExtraBold" pitchFamily="2" charset="77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F90E0C1-DEA3-934C-A90F-C6C592891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0" y="2482125"/>
            <a:ext cx="4545000" cy="1893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9C78BD-703F-C64F-B8A5-39E9B35B4F6C}"/>
              </a:ext>
            </a:extLst>
          </p:cNvPr>
          <p:cNvSpPr/>
          <p:nvPr/>
        </p:nvSpPr>
        <p:spPr>
          <a:xfrm>
            <a:off x="7112800" y="5622047"/>
            <a:ext cx="47227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tserrat Thin" pitchFamily="2" charset="77"/>
              </a:rPr>
              <a:t>https://git-</a:t>
            </a:r>
            <a:r>
              <a:rPr lang="en-US" sz="3600" dirty="0" err="1">
                <a:solidFill>
                  <a:schemeClr val="bg1"/>
                </a:solidFill>
                <a:latin typeface="Montserrat Thin" pitchFamily="2" charset="77"/>
              </a:rPr>
              <a:t>scm.com</a:t>
            </a:r>
            <a:r>
              <a:rPr lang="en-US" sz="3600" dirty="0">
                <a:solidFill>
                  <a:schemeClr val="bg1"/>
                </a:solidFill>
                <a:latin typeface="Montserrat Thin" pitchFamily="2" charset="7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24694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2A9496-298A-584F-A30E-02425A3DE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81" y="863600"/>
            <a:ext cx="8303237" cy="345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01608E-5389-4147-8EF7-7586C6F402FF}"/>
              </a:ext>
            </a:extLst>
          </p:cNvPr>
          <p:cNvSpPr txBox="1"/>
          <p:nvPr/>
        </p:nvSpPr>
        <p:spPr>
          <a:xfrm>
            <a:off x="1117600" y="4521200"/>
            <a:ext cx="1016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latin typeface="Montserrat" pitchFamily="2" charset="77"/>
              </a:rPr>
              <a:t>Isso</a:t>
            </a:r>
            <a:r>
              <a:rPr lang="en-US" sz="60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Montserrat" pitchFamily="2" charset="77"/>
              </a:rPr>
              <a:t>parece</a:t>
            </a:r>
            <a:r>
              <a:rPr lang="en-US" sz="6000" dirty="0">
                <a:solidFill>
                  <a:schemeClr val="bg1"/>
                </a:solidFill>
                <a:latin typeface="Montserrat" pitchFamily="2" charset="77"/>
              </a:rPr>
              <a:t> familiar para </a:t>
            </a:r>
            <a:r>
              <a:rPr lang="en-US" sz="6000" dirty="0" err="1">
                <a:solidFill>
                  <a:schemeClr val="bg1"/>
                </a:solidFill>
                <a:latin typeface="Montserrat" pitchFamily="2" charset="77"/>
              </a:rPr>
              <a:t>você</a:t>
            </a:r>
            <a:r>
              <a:rPr lang="en-US" sz="6000" dirty="0">
                <a:solidFill>
                  <a:schemeClr val="bg1"/>
                </a:solidFill>
                <a:latin typeface="Montserrat" pitchFamily="2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56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01608E-5389-4147-8EF7-7586C6F402FF}"/>
              </a:ext>
            </a:extLst>
          </p:cNvPr>
          <p:cNvSpPr txBox="1"/>
          <p:nvPr/>
        </p:nvSpPr>
        <p:spPr>
          <a:xfrm>
            <a:off x="874712" y="2921167"/>
            <a:ext cx="5326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latin typeface="Montserrat" pitchFamily="2" charset="77"/>
              </a:rPr>
              <a:t>Ou</a:t>
            </a:r>
            <a:r>
              <a:rPr lang="en-US" sz="60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Montserrat" pitchFamily="2" charset="77"/>
              </a:rPr>
              <a:t>isso</a:t>
            </a:r>
            <a:r>
              <a:rPr lang="en-US" sz="6000" dirty="0">
                <a:solidFill>
                  <a:schemeClr val="bg1"/>
                </a:solidFill>
                <a:latin typeface="Montserrat" pitchFamily="2" charset="77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F023B-0E52-4F4F-993E-E8D260ED4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287" y="478631"/>
            <a:ext cx="4425553" cy="59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50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C7A30-C8EA-A940-8D9F-4240A5B45BC7}"/>
              </a:ext>
            </a:extLst>
          </p:cNvPr>
          <p:cNvSpPr/>
          <p:nvPr/>
        </p:nvSpPr>
        <p:spPr>
          <a:xfrm>
            <a:off x="446100" y="415836"/>
            <a:ext cx="1140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" sz="3200" dirty="0">
                <a:solidFill>
                  <a:schemeClr val="bg1"/>
                </a:solidFill>
                <a:latin typeface="Montserrat" pitchFamily="2" charset="77"/>
              </a:rPr>
              <a:t>O que é controle de versão e versionamento?</a:t>
            </a: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7D97BD-1ABB-D24D-8663-48A6AC42C175}"/>
              </a:ext>
            </a:extLst>
          </p:cNvPr>
          <p:cNvSpPr/>
          <p:nvPr/>
        </p:nvSpPr>
        <p:spPr>
          <a:xfrm>
            <a:off x="674700" y="1028993"/>
            <a:ext cx="48244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" sz="2800" dirty="0">
                <a:latin typeface="Montserrat" pitchFamily="2" charset="77"/>
              </a:rPr>
              <a:t>“O controle de versão é um sistema que registra as mudanças feitas em um arquivo ou um conjunto de arquivos ao longo do tempo de forma que você possa recuperar versões específicas.”</a:t>
            </a:r>
            <a:endParaRPr lang="en-US" sz="2800" dirty="0">
              <a:latin typeface="Montserra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98B744-1486-6044-AEA0-BDC3A37994B6}"/>
              </a:ext>
            </a:extLst>
          </p:cNvPr>
          <p:cNvSpPr/>
          <p:nvPr/>
        </p:nvSpPr>
        <p:spPr>
          <a:xfrm>
            <a:off x="6350000" y="997922"/>
            <a:ext cx="54991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" sz="2800" dirty="0">
                <a:latin typeface="Montserrat" pitchFamily="2" charset="77"/>
              </a:rPr>
              <a:t>“O versionamento de uma aplicação tem como foco principal documentar as inclusões, alterações ou até mesmo exclusões de funcionalidades, sabendo exatamente quando uma mudança foi realizada.”</a:t>
            </a:r>
            <a:endParaRPr lang="en-US" sz="2800" dirty="0">
              <a:latin typeface="Montserrat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90CD2D-9A06-4945-B92A-677A26D9F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4457700"/>
            <a:ext cx="50292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36332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817BBA-DE66-4041-8147-676017ED6C41}"/>
              </a:ext>
            </a:extLst>
          </p:cNvPr>
          <p:cNvSpPr/>
          <p:nvPr/>
        </p:nvSpPr>
        <p:spPr>
          <a:xfrm>
            <a:off x="6096000" y="2887979"/>
            <a:ext cx="6005500" cy="2199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§"/>
            </a:pPr>
            <a:r>
              <a:rPr lang="pt" sz="2400" dirty="0">
                <a:solidFill>
                  <a:schemeClr val="bg1"/>
                </a:solidFill>
                <a:latin typeface="Montserrat" pitchFamily="2" charset="77"/>
              </a:rPr>
              <a:t>Criado em 2005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§"/>
            </a:pPr>
            <a:r>
              <a:rPr lang="pt" sz="2400" dirty="0">
                <a:solidFill>
                  <a:schemeClr val="bg1"/>
                </a:solidFill>
                <a:latin typeface="Montserrat" pitchFamily="2" charset="77"/>
              </a:rPr>
              <a:t>Linus Torvalds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§"/>
            </a:pPr>
            <a:r>
              <a:rPr lang="pt" sz="2400" dirty="0">
                <a:solidFill>
                  <a:schemeClr val="bg1"/>
                </a:solidFill>
                <a:latin typeface="Montserrat" pitchFamily="2" charset="77"/>
              </a:rPr>
              <a:t>Desenvolvimento </a:t>
            </a:r>
            <a:r>
              <a:rPr lang="pt" sz="2400" dirty="0" err="1">
                <a:solidFill>
                  <a:schemeClr val="bg1"/>
                </a:solidFill>
                <a:latin typeface="Montserrat" pitchFamily="2" charset="77"/>
              </a:rPr>
              <a:t>kernel</a:t>
            </a:r>
            <a:r>
              <a:rPr lang="pt" sz="2400" dirty="0">
                <a:solidFill>
                  <a:schemeClr val="bg1"/>
                </a:solidFill>
                <a:latin typeface="Montserrat" pitchFamily="2" charset="77"/>
              </a:rPr>
              <a:t> do Linux</a:t>
            </a:r>
          </a:p>
        </p:txBody>
      </p:sp>
      <p:pic>
        <p:nvPicPr>
          <p:cNvPr id="6" name="Picture 5" descr="A person wearing a suit and tie talking on a cell phone&#10;&#10;Description automatically generated">
            <a:extLst>
              <a:ext uri="{FF2B5EF4-FFF2-40B4-BE49-F238E27FC236}">
                <a16:creationId xmlns:a16="http://schemas.microsoft.com/office/drawing/2014/main" id="{1E7056B5-0DE8-B24C-91CB-8ECC55604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3" y="2490435"/>
            <a:ext cx="5309145" cy="35394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C49262-2503-A84D-9D79-6C71EC725925}"/>
              </a:ext>
            </a:extLst>
          </p:cNvPr>
          <p:cNvSpPr/>
          <p:nvPr/>
        </p:nvSpPr>
        <p:spPr>
          <a:xfrm>
            <a:off x="679449" y="1172452"/>
            <a:ext cx="11264901" cy="829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Montserrat SemiBold" pitchFamily="2" charset="77"/>
              </a:rPr>
              <a:t>Um </a:t>
            </a:r>
            <a:r>
              <a:rPr lang="en-US" sz="3600" b="1" dirty="0" err="1">
                <a:solidFill>
                  <a:schemeClr val="bg1"/>
                </a:solidFill>
                <a:latin typeface="Montserrat SemiBold" pitchFamily="2" charset="77"/>
              </a:rPr>
              <a:t>pouco</a:t>
            </a:r>
            <a:r>
              <a:rPr lang="en-US" sz="3600" b="1" dirty="0">
                <a:solidFill>
                  <a:schemeClr val="bg1"/>
                </a:solidFill>
                <a:latin typeface="Montserrat SemiBold" pitchFamily="2" charset="77"/>
              </a:rPr>
              <a:t> de </a:t>
            </a:r>
            <a:r>
              <a:rPr lang="en-US" sz="3600" b="1" dirty="0" err="1">
                <a:solidFill>
                  <a:schemeClr val="bg1"/>
                </a:solidFill>
                <a:latin typeface="Montserrat SemiBold" pitchFamily="2" charset="77"/>
              </a:rPr>
              <a:t>história</a:t>
            </a:r>
            <a:endParaRPr lang="en-US" sz="36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90BF73-05AB-E240-99A3-D2DF7C9C1C4F}"/>
              </a:ext>
            </a:extLst>
          </p:cNvPr>
          <p:cNvSpPr/>
          <p:nvPr/>
        </p:nvSpPr>
        <p:spPr>
          <a:xfrm>
            <a:off x="578873" y="6161377"/>
            <a:ext cx="4812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  <a:latin typeface="Montserrat Thin" pitchFamily="2" charset="77"/>
              </a:rPr>
              <a:t>https</a:t>
            </a:r>
            <a:r>
              <a:rPr lang="pt-BR" sz="2400" dirty="0">
                <a:solidFill>
                  <a:schemeClr val="bg1"/>
                </a:solidFill>
                <a:latin typeface="Montserrat Thin" pitchFamily="2" charset="77"/>
              </a:rPr>
              <a:t>://</a:t>
            </a:r>
            <a:r>
              <a:rPr lang="pt-BR" sz="2400" dirty="0" err="1">
                <a:solidFill>
                  <a:schemeClr val="bg1"/>
                </a:solidFill>
                <a:latin typeface="Montserrat Thin" pitchFamily="2" charset="77"/>
              </a:rPr>
              <a:t>pt.wikipedia.org</a:t>
            </a:r>
            <a:r>
              <a:rPr lang="pt-BR" sz="2400" dirty="0">
                <a:solidFill>
                  <a:schemeClr val="bg1"/>
                </a:solidFill>
                <a:latin typeface="Montserrat Thin" pitchFamily="2" charset="77"/>
              </a:rPr>
              <a:t>/</a:t>
            </a:r>
            <a:r>
              <a:rPr lang="pt-BR" sz="2400" dirty="0" err="1">
                <a:solidFill>
                  <a:schemeClr val="bg1"/>
                </a:solidFill>
                <a:latin typeface="Montserrat Thin" pitchFamily="2" charset="77"/>
              </a:rPr>
              <a:t>wiki</a:t>
            </a:r>
            <a:r>
              <a:rPr lang="pt-BR" sz="2400" dirty="0">
                <a:solidFill>
                  <a:schemeClr val="bg1"/>
                </a:solidFill>
                <a:latin typeface="Montserrat Thin" pitchFamily="2" charset="77"/>
              </a:rPr>
              <a:t>/</a:t>
            </a:r>
            <a:r>
              <a:rPr lang="pt-BR" sz="2400" dirty="0" err="1">
                <a:solidFill>
                  <a:schemeClr val="bg1"/>
                </a:solidFill>
                <a:latin typeface="Montserrat Thin" pitchFamily="2" charset="77"/>
              </a:rPr>
              <a:t>Git</a:t>
            </a:r>
            <a:endParaRPr lang="pt-BR" sz="2400" dirty="0">
              <a:solidFill>
                <a:schemeClr val="bg1"/>
              </a:solidFill>
              <a:latin typeface="Montserrat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38945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8F45FF-DA61-E241-8B53-73DF081E9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44" y="431800"/>
            <a:ext cx="10656711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15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C800"/>
                </a:solidFill>
              </a:rPr>
              <a:t>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/>
              <a:t>O que </a:t>
            </a:r>
            <a:r>
              <a:rPr lang="en" dirty="0" err="1"/>
              <a:t>eu</a:t>
            </a:r>
            <a:r>
              <a:rPr lang="en" dirty="0"/>
              <a:t> </a:t>
            </a:r>
            <a:r>
              <a:rPr lang="en" dirty="0" err="1"/>
              <a:t>posso</a:t>
            </a:r>
            <a:r>
              <a:rPr lang="en" dirty="0"/>
              <a:t> </a:t>
            </a:r>
            <a:r>
              <a:rPr lang="en" dirty="0" err="1"/>
              <a:t>fazer</a:t>
            </a:r>
            <a:r>
              <a:rPr lang="en" dirty="0"/>
              <a:t> com o GIT se </a:t>
            </a:r>
            <a:r>
              <a:rPr lang="en" dirty="0" err="1"/>
              <a:t>não</a:t>
            </a:r>
            <a:r>
              <a:rPr lang="en" dirty="0"/>
              <a:t> </a:t>
            </a:r>
            <a:r>
              <a:rPr lang="en" dirty="0" err="1"/>
              <a:t>sou</a:t>
            </a:r>
            <a:r>
              <a:rPr lang="en" dirty="0"/>
              <a:t> DEV?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02317D-E07F-4140-B87E-9C99FF0297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95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C7A30-C8EA-A940-8D9F-4240A5B45BC7}"/>
              </a:ext>
            </a:extLst>
          </p:cNvPr>
          <p:cNvSpPr/>
          <p:nvPr/>
        </p:nvSpPr>
        <p:spPr>
          <a:xfrm>
            <a:off x="602462" y="355524"/>
            <a:ext cx="10501300" cy="5815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pt" sz="3600" dirty="0">
                <a:solidFill>
                  <a:schemeClr val="bg1"/>
                </a:solidFill>
                <a:latin typeface="Montserrat" pitchFamily="2" charset="77"/>
              </a:rPr>
              <a:t>Controlar seus scripts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pt" sz="3600" dirty="0">
                <a:solidFill>
                  <a:schemeClr val="bg1"/>
                </a:solidFill>
                <a:latin typeface="Montserrat" pitchFamily="2" charset="77"/>
              </a:rPr>
              <a:t>Controlar arquivos de configuração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pt" sz="3600" dirty="0">
                <a:solidFill>
                  <a:schemeClr val="bg1"/>
                </a:solidFill>
                <a:latin typeface="Montserrat" pitchFamily="2" charset="77"/>
              </a:rPr>
              <a:t>Controlar suas notas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pt" sz="3600" dirty="0">
                <a:solidFill>
                  <a:schemeClr val="bg1"/>
                </a:solidFill>
                <a:latin typeface="Montserrat" pitchFamily="2" charset="77"/>
              </a:rPr>
              <a:t>Documentação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pt" sz="3600" dirty="0" err="1">
                <a:solidFill>
                  <a:schemeClr val="bg1"/>
                </a:solidFill>
                <a:latin typeface="Montserrat" pitchFamily="2" charset="77"/>
              </a:rPr>
              <a:t>Versionar</a:t>
            </a:r>
            <a:r>
              <a:rPr lang="pt" sz="3600" dirty="0">
                <a:solidFill>
                  <a:schemeClr val="bg1"/>
                </a:solidFill>
                <a:latin typeface="Montserrat" pitchFamily="2" charset="77"/>
              </a:rPr>
              <a:t> o seu </a:t>
            </a:r>
            <a:r>
              <a:rPr lang="en-US" sz="3600" dirty="0" err="1">
                <a:solidFill>
                  <a:schemeClr val="bg1"/>
                </a:solidFill>
                <a:latin typeface="Montserrat" pitchFamily="2" charset="77"/>
              </a:rPr>
              <a:t>currículo</a:t>
            </a:r>
            <a:endParaRPr lang="en-US" sz="3600" dirty="0">
              <a:solidFill>
                <a:schemeClr val="bg1"/>
              </a:solidFill>
              <a:latin typeface="Montserrat" pitchFamily="2" charset="77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Ter </a:t>
            </a:r>
            <a:r>
              <a:rPr lang="en-US" sz="3600" dirty="0" err="1">
                <a:solidFill>
                  <a:schemeClr val="bg1"/>
                </a:solidFill>
                <a:latin typeface="Montserrat" pitchFamily="2" charset="77"/>
              </a:rPr>
              <a:t>seu</a:t>
            </a: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 portfolio </a:t>
            </a:r>
            <a:r>
              <a:rPr lang="en-US" sz="3600" dirty="0" err="1">
                <a:solidFill>
                  <a:schemeClr val="bg1"/>
                </a:solidFill>
                <a:latin typeface="Montserrat" pitchFamily="2" charset="77"/>
              </a:rPr>
              <a:t>na</a:t>
            </a: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 internet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E </a:t>
            </a:r>
            <a:r>
              <a:rPr lang="en-US" sz="3600" dirty="0" err="1">
                <a:solidFill>
                  <a:schemeClr val="bg1"/>
                </a:solidFill>
                <a:latin typeface="Montserrat" pitchFamily="2" charset="77"/>
              </a:rPr>
              <a:t>muito</a:t>
            </a: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itchFamily="2" charset="77"/>
              </a:rPr>
              <a:t>mais</a:t>
            </a: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, </a:t>
            </a:r>
            <a:r>
              <a:rPr lang="en-US" sz="3600" dirty="0" err="1">
                <a:solidFill>
                  <a:schemeClr val="bg1"/>
                </a:solidFill>
                <a:latin typeface="Montserrat" pitchFamily="2" charset="77"/>
              </a:rPr>
              <a:t>sua</a:t>
            </a: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itchFamily="2" charset="77"/>
              </a:rPr>
              <a:t>imaginação</a:t>
            </a: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itchFamily="2" charset="77"/>
              </a:rPr>
              <a:t>é</a:t>
            </a: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 o </a:t>
            </a:r>
            <a:r>
              <a:rPr lang="en-US" sz="3600" dirty="0" err="1">
                <a:solidFill>
                  <a:schemeClr val="bg1"/>
                </a:solidFill>
                <a:latin typeface="Montserrat" pitchFamily="2" charset="77"/>
              </a:rPr>
              <a:t>limite</a:t>
            </a:r>
            <a:endParaRPr lang="en-US" sz="36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2A808-056C-5141-B014-E2FA9213A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483" y="2029217"/>
            <a:ext cx="5291517" cy="341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66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sign&#10;&#10;Description automatically generated">
            <a:extLst>
              <a:ext uri="{FF2B5EF4-FFF2-40B4-BE49-F238E27FC236}">
                <a16:creationId xmlns:a16="http://schemas.microsoft.com/office/drawing/2014/main" id="{31D1F7DA-38B9-CD4B-A083-310D1B87E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925" y="927099"/>
            <a:ext cx="7042150" cy="3521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E28A38-15C6-2140-BB70-F1DCD8E597B6}"/>
              </a:ext>
            </a:extLst>
          </p:cNvPr>
          <p:cNvSpPr txBox="1"/>
          <p:nvPr/>
        </p:nvSpPr>
        <p:spPr>
          <a:xfrm>
            <a:off x="323850" y="4699000"/>
            <a:ext cx="11544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NÃO COLOQUE SENHAS OU INFORMAÇÕES CONFIDENCIAIS EM UM REPO PÚBLICO</a:t>
            </a:r>
          </a:p>
        </p:txBody>
      </p:sp>
    </p:spTree>
    <p:extLst>
      <p:ext uri="{BB962C8B-B14F-4D97-AF65-F5344CB8AC3E}">
        <p14:creationId xmlns:p14="http://schemas.microsoft.com/office/powerpoint/2010/main" val="2021592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5C8295-A431-C145-8245-3954B7C0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33" y="1390650"/>
            <a:ext cx="4152900" cy="407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BFF39B-6413-004D-847A-6FD351067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87" b="96548" l="794" r="95159">
                        <a14:foregroundMark x1="51111" y1="6439" x2="51111" y2="6439"/>
                        <a14:foregroundMark x1="50635" y1="6439" x2="43016" y2="10396"/>
                        <a14:foregroundMark x1="45079" y1="2987" x2="45079" y2="2987"/>
                        <a14:foregroundMark x1="45079" y1="2987" x2="45079" y2="2987"/>
                        <a14:foregroundMark x1="41508" y1="14585" x2="41508" y2="14585"/>
                        <a14:foregroundMark x1="41508" y1="14585" x2="41508" y2="14585"/>
                        <a14:foregroundMark x1="41508" y1="14585" x2="41508" y2="14585"/>
                        <a14:foregroundMark x1="50635" y1="15361" x2="50635" y2="15361"/>
                        <a14:foregroundMark x1="50635" y1="14856" x2="50635" y2="14856"/>
                        <a14:foregroundMark x1="36984" y1="34639" x2="36984" y2="34639"/>
                        <a14:foregroundMark x1="30873" y1="38596" x2="30873" y2="38596"/>
                        <a14:foregroundMark x1="30873" y1="48022" x2="30397" y2="37510"/>
                        <a14:foregroundMark x1="30397" y1="37510" x2="33730" y2="46819"/>
                        <a14:foregroundMark x1="33730" y1="46819" x2="38492" y2="46276"/>
                        <a14:foregroundMark x1="60714" y1="47013" x2="64286" y2="54189"/>
                        <a14:foregroundMark x1="65317" y1="32933" x2="70873" y2="35648"/>
                        <a14:foregroundMark x1="85079" y1="95306" x2="72937" y2="94298"/>
                        <a14:foregroundMark x1="33413" y1="29713" x2="36429" y2="30450"/>
                        <a14:foregroundMark x1="55714" y1="30217" x2="59206" y2="29441"/>
                        <a14:foregroundMark x1="26349" y1="94298" x2="16190" y2="95035"/>
                        <a14:foregroundMark x1="952" y1="96548" x2="952" y2="96548"/>
                        <a14:foregroundMark x1="3492" y1="96276" x2="3492" y2="96276"/>
                        <a14:foregroundMark x1="81032" y1="94298" x2="81032" y2="94298"/>
                        <a14:foregroundMark x1="90159" y1="95035" x2="90159" y2="95035"/>
                        <a14:foregroundMark x1="95159" y1="95539" x2="95159" y2="95539"/>
                        <a14:foregroundMark x1="64286" y1="92087" x2="64286" y2="92087"/>
                        <a14:foregroundMark x1="40476" y1="91815" x2="40476" y2="91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067" y="863600"/>
            <a:ext cx="2507683" cy="513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D140A6-0A64-4E40-BD99-D033C98C836E}"/>
              </a:ext>
            </a:extLst>
          </p:cNvPr>
          <p:cNvSpPr/>
          <p:nvPr/>
        </p:nvSpPr>
        <p:spPr>
          <a:xfrm>
            <a:off x="3105150" y="1947152"/>
            <a:ext cx="3975100" cy="3322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 err="1">
                <a:solidFill>
                  <a:schemeClr val="bg1"/>
                </a:solidFill>
                <a:latin typeface="Montserrat" pitchFamily="2" charset="77"/>
              </a:rPr>
              <a:t>Você</a:t>
            </a: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itchFamily="2" charset="77"/>
              </a:rPr>
              <a:t>pode</a:t>
            </a: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itchFamily="2" charset="77"/>
              </a:rPr>
              <a:t>trabalhar</a:t>
            </a: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 com Git </a:t>
            </a:r>
            <a:r>
              <a:rPr lang="en-US" sz="3600" dirty="0" err="1">
                <a:solidFill>
                  <a:schemeClr val="bg1"/>
                </a:solidFill>
                <a:latin typeface="Montserrat" pitchFamily="2" charset="77"/>
              </a:rPr>
              <a:t>sozinho</a:t>
            </a: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itchFamily="2" charset="77"/>
              </a:rPr>
              <a:t>ou</a:t>
            </a: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 com o </a:t>
            </a:r>
            <a:r>
              <a:rPr lang="en-US" sz="3600" dirty="0" err="1">
                <a:solidFill>
                  <a:schemeClr val="bg1"/>
                </a:solidFill>
                <a:latin typeface="Montserrat" pitchFamily="2" charset="77"/>
              </a:rPr>
              <a:t>seu</a:t>
            </a: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3873187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ctrTitle" idx="4294967295"/>
          </p:nvPr>
        </p:nvSpPr>
        <p:spPr>
          <a:xfrm>
            <a:off x="3505200" y="670200"/>
            <a:ext cx="6047100" cy="17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9600" dirty="0" err="1"/>
              <a:t>Olá</a:t>
            </a:r>
            <a:r>
              <a:rPr lang="en" sz="9600" dirty="0"/>
              <a:t>!</a:t>
            </a:r>
            <a:endParaRPr sz="9600" dirty="0"/>
          </a:p>
        </p:txBody>
      </p:sp>
      <p:sp>
        <p:nvSpPr>
          <p:cNvPr id="91" name="Shape 91"/>
          <p:cNvSpPr txBox="1">
            <a:spLocks noGrp="1"/>
          </p:cNvSpPr>
          <p:nvPr>
            <p:ph type="subTitle" idx="4294967295"/>
          </p:nvPr>
        </p:nvSpPr>
        <p:spPr>
          <a:xfrm>
            <a:off x="3550375" y="2186550"/>
            <a:ext cx="6001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>
                <a:solidFill>
                  <a:srgbClr val="FFC800"/>
                </a:solidFill>
                <a:latin typeface="Montserrat"/>
                <a:ea typeface="Montserrat"/>
                <a:cs typeface="Montserrat"/>
                <a:sym typeface="Montserrat"/>
              </a:rPr>
              <a:t>Eu </a:t>
            </a:r>
            <a:r>
              <a:rPr lang="en" sz="3600" b="1" dirty="0" err="1">
                <a:solidFill>
                  <a:srgbClr val="FFC800"/>
                </a:solidFill>
                <a:latin typeface="Montserrat"/>
                <a:ea typeface="Montserrat"/>
                <a:cs typeface="Montserrat"/>
                <a:sym typeface="Montserrat"/>
              </a:rPr>
              <a:t>sou</a:t>
            </a:r>
            <a:r>
              <a:rPr lang="en" sz="3600" b="1" dirty="0">
                <a:solidFill>
                  <a:srgbClr val="FFC800"/>
                </a:solidFill>
                <a:latin typeface="Montserrat"/>
                <a:ea typeface="Montserrat"/>
                <a:cs typeface="Montserrat"/>
                <a:sym typeface="Montserrat"/>
              </a:rPr>
              <a:t> o VAL</a:t>
            </a:r>
            <a:endParaRPr sz="3600" b="1" dirty="0">
              <a:solidFill>
                <a:srgbClr val="FFC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686D868-4A2B-5944-99E9-3B5A64FF5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27" y="1116625"/>
            <a:ext cx="2328037" cy="232803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F04677D-AA39-BA42-B8D8-EE1FD1357AD4}"/>
              </a:ext>
            </a:extLst>
          </p:cNvPr>
          <p:cNvSpPr txBox="1"/>
          <p:nvPr/>
        </p:nvSpPr>
        <p:spPr>
          <a:xfrm>
            <a:off x="3550250" y="2850352"/>
            <a:ext cx="5824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cap="all">
                <a:latin typeface="Saira Extra Condense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ontserrat" pitchFamily="2" charset="77"/>
                <a:cs typeface="Calibri" panose="020F0502020204030204" pitchFamily="34" charset="0"/>
              </a:rPr>
              <a:t>NERD ·  MARIDO ·  PAI da </a:t>
            </a:r>
            <a:r>
              <a:rPr kumimoji="0" lang="en-US" sz="2000" b="0" i="0" u="none" strike="noStrike" kern="1200" cap="all" spc="0" normalizeH="0" baseline="0" noProof="0" dirty="0" err="1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ontserrat" pitchFamily="2" charset="77"/>
                <a:cs typeface="Calibri" panose="020F0502020204030204" pitchFamily="34" charset="0"/>
              </a:rPr>
              <a:t>mari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ontserrat" pitchFamily="2" charset="77"/>
                <a:cs typeface="Calibri" panose="020F0502020204030204" pitchFamily="34" charset="0"/>
              </a:rPr>
              <a:t> e do </a:t>
            </a:r>
            <a:r>
              <a:rPr kumimoji="0" lang="en-US" sz="2000" b="0" i="0" u="none" strike="noStrike" kern="1200" cap="all" spc="0" normalizeH="0" baseline="0" noProof="0" dirty="0" err="1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ontserrat" pitchFamily="2" charset="77"/>
                <a:cs typeface="Calibri" panose="020F0502020204030204" pitchFamily="34" charset="0"/>
              </a:rPr>
              <a:t>joão</a:t>
            </a:r>
            <a:endParaRPr kumimoji="0" lang="en-US" sz="2000" b="0" i="0" u="none" strike="noStrike" kern="1200" cap="all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ontserrat" pitchFamily="2" charset="77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BB6058-70AA-9742-8B4A-F263D710EB12}"/>
              </a:ext>
            </a:extLst>
          </p:cNvPr>
          <p:cNvSpPr txBox="1"/>
          <p:nvPr/>
        </p:nvSpPr>
        <p:spPr>
          <a:xfrm>
            <a:off x="3550250" y="3204246"/>
            <a:ext cx="69170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all" spc="0" normalizeH="0" baseline="0" noProof="0" dirty="0">
                <a:ln>
                  <a:noFill/>
                </a:ln>
                <a:solidFill>
                  <a:srgbClr val="868E96"/>
                </a:solidFill>
                <a:effectLst/>
                <a:uLnTx/>
                <a:uFillTx/>
                <a:latin typeface="Montserrat Light" pitchFamily="2" charset="77"/>
                <a:cs typeface="Calibri Light" panose="020F0302020204030204" pitchFamily="34" charset="0"/>
              </a:rPr>
              <a:t>BLOGGER · PODCASTER · SPEAKER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all" spc="0" normalizeH="0" baseline="0" noProof="0" dirty="0">
                <a:ln>
                  <a:noFill/>
                </a:ln>
                <a:solidFill>
                  <a:srgbClr val="868E96"/>
                </a:solidFill>
                <a:effectLst/>
                <a:uLnTx/>
                <a:uFillTx/>
                <a:latin typeface="Montserrat Light" pitchFamily="2" charset="77"/>
                <a:cs typeface="Calibri Light" panose="020F0302020204030204" pitchFamily="34" charset="0"/>
              </a:rPr>
              <a:t>COMMUNITY LOVER · RETIRED WEDDING PHOTOGRAPHER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all" spc="0" normalizeH="0" baseline="0" noProof="0" dirty="0">
                <a:ln>
                  <a:noFill/>
                </a:ln>
                <a:solidFill>
                  <a:srgbClr val="868E96"/>
                </a:solidFill>
                <a:effectLst/>
                <a:uLnTx/>
                <a:uFillTx/>
                <a:latin typeface="Montserrat Light" pitchFamily="2" charset="77"/>
                <a:cs typeface="Calibri Light" panose="020F0302020204030204" pitchFamily="34" charset="0"/>
              </a:rPr>
              <a:t>OLDSCHOOL GAMER · BEER MAKER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ontserrat Light" pitchFamily="2" charset="77"/>
              <a:cs typeface="Calibri Light" panose="020F030202020403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57D7E6F-F62A-4A49-8F3B-CCD317384B22}"/>
              </a:ext>
            </a:extLst>
          </p:cNvPr>
          <p:cNvGrpSpPr/>
          <p:nvPr/>
        </p:nvGrpSpPr>
        <p:grpSpPr>
          <a:xfrm>
            <a:off x="619965" y="5849571"/>
            <a:ext cx="10952069" cy="393744"/>
            <a:chOff x="543771" y="5441440"/>
            <a:chExt cx="10952069" cy="39374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08C315B-8F89-FF4C-86F7-ABEB21810BA9}"/>
                </a:ext>
              </a:extLst>
            </p:cNvPr>
            <p:cNvGrpSpPr/>
            <p:nvPr/>
          </p:nvGrpSpPr>
          <p:grpSpPr>
            <a:xfrm>
              <a:off x="543771" y="5465852"/>
              <a:ext cx="4479201" cy="369332"/>
              <a:chOff x="619971" y="5950084"/>
              <a:chExt cx="4479201" cy="369332"/>
            </a:xfrm>
          </p:grpSpPr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8A367F35-B9C9-304C-ACB4-16F8E11AD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19971" y="5959416"/>
                <a:ext cx="407126" cy="36000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BB82B92-58D3-1C4F-B407-EE1847461EA9}"/>
                  </a:ext>
                </a:extLst>
              </p:cNvPr>
              <p:cNvSpPr txBox="1"/>
              <p:nvPr/>
            </p:nvSpPr>
            <p:spPr>
              <a:xfrm>
                <a:off x="1218634" y="5950084"/>
                <a:ext cx="3880538" cy="369332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itchFamily="2" charset="77"/>
                  </a:rPr>
                  <a:t>http://</a:t>
                </a:r>
                <a:r>
                  <a:rPr kumimoji="0" lang="en-US" sz="18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itchFamily="2" charset="77"/>
                  </a:rPr>
                  <a:t>valdecir.me</a:t>
                </a:r>
                <a:endPara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itchFamily="2" charset="77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0785DFD-9712-5D41-84E5-400CBB30B7C0}"/>
                </a:ext>
              </a:extLst>
            </p:cNvPr>
            <p:cNvGrpSpPr/>
            <p:nvPr/>
          </p:nvGrpSpPr>
          <p:grpSpPr>
            <a:xfrm>
              <a:off x="4341812" y="5446377"/>
              <a:ext cx="4479201" cy="388807"/>
              <a:chOff x="4193459" y="3142786"/>
              <a:chExt cx="3960723" cy="388807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DC93FF40-9D50-6640-B4FE-2EDB5EFC5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193459" y="3142786"/>
                <a:ext cx="360000" cy="360000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9AE773-7D63-214A-BC8E-9A7A6A1882EE}"/>
                  </a:ext>
                </a:extLst>
              </p:cNvPr>
              <p:cNvSpPr txBox="1"/>
              <p:nvPr/>
            </p:nvSpPr>
            <p:spPr>
              <a:xfrm>
                <a:off x="4722825" y="3162261"/>
                <a:ext cx="3431357" cy="369332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@</a:t>
                </a:r>
                <a:r>
                  <a:rPr lang="en-US" dirty="0" err="1">
                    <a:solidFill>
                      <a:schemeClr val="bg1"/>
                    </a:solidFill>
                    <a:latin typeface="Montserrat" pitchFamily="2" charset="77"/>
                  </a:rPr>
                  <a:t>homelaber</a:t>
                </a:r>
                <a:endParaRPr lang="en-US" dirty="0">
                  <a:solidFill>
                    <a:schemeClr val="bg1"/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929903E-7DE9-7641-8A90-94570FB51636}"/>
                </a:ext>
              </a:extLst>
            </p:cNvPr>
            <p:cNvGrpSpPr/>
            <p:nvPr/>
          </p:nvGrpSpPr>
          <p:grpSpPr>
            <a:xfrm>
              <a:off x="7016639" y="5441440"/>
              <a:ext cx="4479201" cy="369602"/>
              <a:chOff x="4193459" y="2154170"/>
              <a:chExt cx="3960723" cy="36960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C59FD1C-D49E-7144-8523-1242A53AF744}"/>
                  </a:ext>
                </a:extLst>
              </p:cNvPr>
              <p:cNvSpPr txBox="1"/>
              <p:nvPr/>
            </p:nvSpPr>
            <p:spPr>
              <a:xfrm>
                <a:off x="4722825" y="2154440"/>
                <a:ext cx="3431357" cy="369332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Montserrat" pitchFamily="2" charset="77"/>
                  </a:rPr>
                  <a:t>https://</a:t>
                </a:r>
                <a:r>
                  <a:rPr lang="en-US" dirty="0" err="1">
                    <a:solidFill>
                      <a:schemeClr val="bg1"/>
                    </a:solidFill>
                    <a:latin typeface="Montserrat" pitchFamily="2" charset="77"/>
                  </a:rPr>
                  <a:t>vbrownbagbrasil.com.br</a:t>
                </a:r>
                <a:endParaRPr lang="en-US" dirty="0">
                  <a:solidFill>
                    <a:schemeClr val="bg1"/>
                  </a:solidFill>
                  <a:latin typeface="Montserrat" pitchFamily="2" charset="77"/>
                </a:endParaRPr>
              </a:p>
            </p:txBody>
          </p:sp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713AF19A-4A94-3946-877A-8EE23D9E20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193459" y="2154170"/>
                <a:ext cx="360000" cy="36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2832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27B24F-3510-5B4E-9BB1-CC2C374CB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300" y="2882400"/>
            <a:ext cx="10706100" cy="1093200"/>
          </a:xfr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38100" indent="0">
              <a:buNone/>
            </a:pPr>
            <a:r>
              <a:rPr lang="pt" sz="4400" dirty="0">
                <a:latin typeface="Montserrat ExtraLight" pitchFamily="2" charset="77"/>
              </a:rPr>
              <a:t>Mas eu posso usar o </a:t>
            </a:r>
            <a:r>
              <a:rPr lang="pt" sz="4400" dirty="0" err="1">
                <a:latin typeface="Montserrat ExtraLight" pitchFamily="2" charset="77"/>
              </a:rPr>
              <a:t>Dropbox</a:t>
            </a:r>
            <a:r>
              <a:rPr lang="pt" sz="4400" dirty="0">
                <a:latin typeface="Montserrat ExtraLight" pitchFamily="2" charset="77"/>
              </a:rPr>
              <a:t>, o Google Drive, o OneDrive, ou uma pasta na rede para armazenar meu código e compartilhá-lo com todos!</a:t>
            </a:r>
            <a:endParaRPr lang="en-US" sz="4400" dirty="0">
              <a:latin typeface="Montserrat Extra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1713365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551691-947A-F647-9D31-9F3F8F1A7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63" y="1425918"/>
            <a:ext cx="4530436" cy="12352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919D88-8866-CB43-AC93-8DD8F288F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63" y="2553576"/>
            <a:ext cx="5444836" cy="17160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5FEE63-8340-9141-A5CD-59C487B2F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526" y="3913006"/>
            <a:ext cx="3906981" cy="1276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A0182-4BA4-0447-B990-8E98149AA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526" y="1096761"/>
            <a:ext cx="4629727" cy="4629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C0B8C5-EFB5-5246-86D6-5025B05C8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2517092"/>
            <a:ext cx="5338731" cy="22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5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A78E25-98AA-CD4E-9AF2-0E3D3185537B}"/>
              </a:ext>
            </a:extLst>
          </p:cNvPr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verdade</a:t>
            </a:r>
            <a:r>
              <a:rPr lang="en-US" dirty="0"/>
              <a:t>. Mas, </a:t>
            </a:r>
            <a:r>
              <a:rPr lang="en-US" dirty="0" err="1"/>
              <a:t>novamente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saber com </a:t>
            </a:r>
            <a:r>
              <a:rPr lang="en-US" dirty="0" err="1"/>
              <a:t>certeza</a:t>
            </a:r>
            <a:r>
              <a:rPr lang="en-US" dirty="0"/>
              <a:t> </a:t>
            </a:r>
            <a:r>
              <a:rPr lang="en-US" dirty="0" err="1"/>
              <a:t>qual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do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recente</a:t>
            </a:r>
            <a:r>
              <a:rPr lang="en-US" dirty="0"/>
              <a:t>? E se </a:t>
            </a:r>
            <a:r>
              <a:rPr lang="en-US" dirty="0" err="1"/>
              <a:t>seu</a:t>
            </a:r>
            <a:r>
              <a:rPr lang="en-US" dirty="0"/>
              <a:t> amigo </a:t>
            </a:r>
            <a:r>
              <a:rPr lang="en-US" dirty="0" err="1"/>
              <a:t>quiser</a:t>
            </a:r>
            <a:r>
              <a:rPr lang="en-US" dirty="0"/>
              <a:t> </a:t>
            </a:r>
            <a:r>
              <a:rPr lang="en-US" dirty="0" err="1"/>
              <a:t>mesclar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com a </a:t>
            </a:r>
            <a:r>
              <a:rPr lang="en-US" dirty="0" err="1"/>
              <a:t>versão</a:t>
            </a:r>
            <a:r>
              <a:rPr lang="en-US" dirty="0"/>
              <a:t> dele no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arquivo</a:t>
            </a:r>
            <a:r>
              <a:rPr lang="en-US" dirty="0"/>
              <a:t>,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gostaria</a:t>
            </a:r>
            <a:r>
              <a:rPr lang="en-US" dirty="0"/>
              <a:t> de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linha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linha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qual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mesclado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qual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de um </a:t>
            </a:r>
            <a:r>
              <a:rPr lang="en-US" dirty="0" err="1"/>
              <a:t>arquivo</a:t>
            </a:r>
            <a:r>
              <a:rPr lang="en-US" dirty="0"/>
              <a:t>?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apostamos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iria</a:t>
            </a:r>
            <a:r>
              <a:rPr lang="en-US" dirty="0"/>
              <a:t> </a:t>
            </a:r>
            <a:r>
              <a:rPr lang="en-US" dirty="0" err="1"/>
              <a:t>começar</a:t>
            </a:r>
            <a:r>
              <a:rPr lang="en-US" dirty="0"/>
              <a:t> a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comandos</a:t>
            </a:r>
            <a:r>
              <a:rPr lang="en-US" dirty="0"/>
              <a:t> </a:t>
            </a:r>
            <a:r>
              <a:rPr lang="en-US" dirty="0" err="1"/>
              <a:t>básicos</a:t>
            </a:r>
            <a:r>
              <a:rPr lang="en-US" dirty="0"/>
              <a:t> do Git.</a:t>
            </a:r>
          </a:p>
        </p:txBody>
      </p:sp>
    </p:spTree>
    <p:extLst>
      <p:ext uri="{BB962C8B-B14F-4D97-AF65-F5344CB8AC3E}">
        <p14:creationId xmlns:p14="http://schemas.microsoft.com/office/powerpoint/2010/main" val="3160309026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C800"/>
                </a:solidFill>
              </a:rPr>
              <a:t>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 err="1"/>
              <a:t>Instalando</a:t>
            </a:r>
            <a:r>
              <a:rPr lang="en" dirty="0"/>
              <a:t> o GIT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AB10A-4479-0744-9414-834AF32D2A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56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76107-56B7-E144-B9FF-503D01106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0" y="1445005"/>
            <a:ext cx="7054204" cy="39679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1DA268-8082-4042-9ECC-AD79026DAE6C}"/>
              </a:ext>
            </a:extLst>
          </p:cNvPr>
          <p:cNvSpPr/>
          <p:nvPr/>
        </p:nvSpPr>
        <p:spPr>
          <a:xfrm>
            <a:off x="7930707" y="900935"/>
            <a:ext cx="4089398" cy="5056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>
                <a:solidFill>
                  <a:schemeClr val="bg1"/>
                </a:solidFill>
                <a:latin typeface="Montserrat" pitchFamily="2" charset="77"/>
              </a:rPr>
              <a:t>Git </a:t>
            </a:r>
            <a:r>
              <a:rPr lang="en-US" sz="4400" dirty="0" err="1">
                <a:solidFill>
                  <a:schemeClr val="bg1"/>
                </a:solidFill>
                <a:latin typeface="Montserrat" pitchFamily="2" charset="77"/>
              </a:rPr>
              <a:t>pode</a:t>
            </a:r>
            <a:r>
              <a:rPr lang="en-US" sz="4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Montserrat" pitchFamily="2" charset="77"/>
              </a:rPr>
              <a:t>ser</a:t>
            </a:r>
            <a:r>
              <a:rPr lang="en-US" sz="4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Montserrat" pitchFamily="2" charset="77"/>
              </a:rPr>
              <a:t>instalado</a:t>
            </a:r>
            <a:r>
              <a:rPr lang="en-US" sz="4400" dirty="0">
                <a:solidFill>
                  <a:schemeClr val="bg1"/>
                </a:solidFill>
                <a:latin typeface="Montserrat" pitchFamily="2" charset="77"/>
              </a:rPr>
              <a:t> no Windows, Linux e MacOS</a:t>
            </a:r>
          </a:p>
        </p:txBody>
      </p:sp>
    </p:spTree>
    <p:extLst>
      <p:ext uri="{BB962C8B-B14F-4D97-AF65-F5344CB8AC3E}">
        <p14:creationId xmlns:p14="http://schemas.microsoft.com/office/powerpoint/2010/main" val="529937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46B547-2D69-5744-9C3D-B4B2C2B01E66}"/>
              </a:ext>
            </a:extLst>
          </p:cNvPr>
          <p:cNvSpPr/>
          <p:nvPr/>
        </p:nvSpPr>
        <p:spPr>
          <a:xfrm>
            <a:off x="534200" y="1390227"/>
            <a:ext cx="657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" sz="3200" b="1" dirty="0">
                <a:solidFill>
                  <a:schemeClr val="bg1"/>
                </a:solidFill>
                <a:latin typeface="Montserrat ExtraBold" pitchFamily="2" charset="77"/>
              </a:rPr>
              <a:t>LIVE DEMO</a:t>
            </a:r>
            <a:endParaRPr lang="en-US" sz="3200" b="1" dirty="0">
              <a:solidFill>
                <a:schemeClr val="bg1"/>
              </a:solidFill>
              <a:latin typeface="Montserrat ExtraBold" pitchFamily="2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D3FFED-E95C-7D4D-AEE6-846928352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1892723"/>
            <a:ext cx="7102748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23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AE8D100-C2B9-AB49-85D5-1E3EA645F987}"/>
              </a:ext>
            </a:extLst>
          </p:cNvPr>
          <p:cNvGrpSpPr/>
          <p:nvPr/>
        </p:nvGrpSpPr>
        <p:grpSpPr>
          <a:xfrm>
            <a:off x="711200" y="332517"/>
            <a:ext cx="8382000" cy="6525483"/>
            <a:chOff x="1905000" y="332517"/>
            <a:chExt cx="8382000" cy="65254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84C425-7749-C343-AEB0-B079396EB181}"/>
                </a:ext>
              </a:extLst>
            </p:cNvPr>
            <p:cNvSpPr/>
            <p:nvPr/>
          </p:nvSpPr>
          <p:spPr>
            <a:xfrm>
              <a:off x="2235201" y="685800"/>
              <a:ext cx="7721598" cy="4864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Shape 331">
              <a:extLst>
                <a:ext uri="{FF2B5EF4-FFF2-40B4-BE49-F238E27FC236}">
                  <a16:creationId xmlns:a16="http://schemas.microsoft.com/office/drawing/2014/main" id="{DFADF680-BB8A-964A-B10C-0263A565C4B3}"/>
                </a:ext>
              </a:extLst>
            </p:cNvPr>
            <p:cNvSpPr/>
            <p:nvPr/>
          </p:nvSpPr>
          <p:spPr>
            <a:xfrm>
              <a:off x="1905000" y="332517"/>
              <a:ext cx="8382000" cy="6525483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pic>
          <p:nvPicPr>
            <p:cNvPr id="11" name="Picture 10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32F82D53-4420-CA42-B9F0-348CB6659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4291" y="685800"/>
              <a:ext cx="7721598" cy="434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AFD785-B79D-4742-B69C-54A1D0385019}"/>
                </a:ext>
              </a:extLst>
            </p:cNvPr>
            <p:cNvSpPr/>
            <p:nvPr/>
          </p:nvSpPr>
          <p:spPr>
            <a:xfrm>
              <a:off x="2866590" y="4420105"/>
              <a:ext cx="6458819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i="1" dirty="0">
                  <a:solidFill>
                    <a:srgbClr val="00B050"/>
                  </a:solidFill>
                  <a:latin typeface="Montserrat ExtraLight" pitchFamily="2" charset="77"/>
                </a:rPr>
                <a:t>$ brew install git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80A77F1-64DD-1148-876F-3587CEC4E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298" y="1835517"/>
            <a:ext cx="2584588" cy="25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13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40A44D-D2F4-194D-AE1D-8456DD824B37}"/>
              </a:ext>
            </a:extLst>
          </p:cNvPr>
          <p:cNvGrpSpPr/>
          <p:nvPr/>
        </p:nvGrpSpPr>
        <p:grpSpPr>
          <a:xfrm>
            <a:off x="711200" y="332517"/>
            <a:ext cx="8382000" cy="6525483"/>
            <a:chOff x="711200" y="332517"/>
            <a:chExt cx="8382000" cy="65254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84C425-7749-C343-AEB0-B079396EB181}"/>
                </a:ext>
              </a:extLst>
            </p:cNvPr>
            <p:cNvSpPr/>
            <p:nvPr/>
          </p:nvSpPr>
          <p:spPr>
            <a:xfrm>
              <a:off x="1041401" y="695761"/>
              <a:ext cx="7721598" cy="4864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Shape 331">
              <a:extLst>
                <a:ext uri="{FF2B5EF4-FFF2-40B4-BE49-F238E27FC236}">
                  <a16:creationId xmlns:a16="http://schemas.microsoft.com/office/drawing/2014/main" id="{DFADF680-BB8A-964A-B10C-0263A565C4B3}"/>
                </a:ext>
              </a:extLst>
            </p:cNvPr>
            <p:cNvSpPr/>
            <p:nvPr/>
          </p:nvSpPr>
          <p:spPr>
            <a:xfrm>
              <a:off x="711200" y="332517"/>
              <a:ext cx="8382000" cy="6525483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AFD785-B79D-4742-B69C-54A1D0385019}"/>
                </a:ext>
              </a:extLst>
            </p:cNvPr>
            <p:cNvSpPr/>
            <p:nvPr/>
          </p:nvSpPr>
          <p:spPr>
            <a:xfrm>
              <a:off x="1252389" y="4825263"/>
              <a:ext cx="702307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i="1" dirty="0">
                  <a:solidFill>
                    <a:srgbClr val="00B050"/>
                  </a:solidFill>
                  <a:latin typeface="Montserrat ExtraLight" pitchFamily="2" charset="77"/>
                </a:rPr>
                <a:t>$ </a:t>
              </a:r>
              <a:r>
                <a:rPr lang="en-US" sz="4400" i="1" dirty="0" err="1">
                  <a:solidFill>
                    <a:srgbClr val="00B050"/>
                  </a:solidFill>
                  <a:latin typeface="Montserrat ExtraLight" pitchFamily="2" charset="77"/>
                </a:rPr>
                <a:t>sudo</a:t>
              </a:r>
              <a:r>
                <a:rPr lang="en-US" sz="4400" i="1" dirty="0">
                  <a:solidFill>
                    <a:srgbClr val="00B050"/>
                  </a:solidFill>
                  <a:latin typeface="Montserrat ExtraLight" pitchFamily="2" charset="77"/>
                </a:rPr>
                <a:t> apt-get install git</a:t>
              </a:r>
            </a:p>
          </p:txBody>
        </p:sp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97F795A-6757-9D45-8FB8-426F02EB2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8817" y="685799"/>
              <a:ext cx="5880176" cy="4139463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85AD382-CEFE-7940-B283-4757FE1C5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401" y="1835517"/>
            <a:ext cx="2584588" cy="25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73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84C425-7749-C343-AEB0-B079396EB181}"/>
              </a:ext>
            </a:extLst>
          </p:cNvPr>
          <p:cNvSpPr/>
          <p:nvPr/>
        </p:nvSpPr>
        <p:spPr>
          <a:xfrm>
            <a:off x="1041401" y="695761"/>
            <a:ext cx="7721598" cy="4864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331">
            <a:extLst>
              <a:ext uri="{FF2B5EF4-FFF2-40B4-BE49-F238E27FC236}">
                <a16:creationId xmlns:a16="http://schemas.microsoft.com/office/drawing/2014/main" id="{DFADF680-BB8A-964A-B10C-0263A565C4B3}"/>
              </a:ext>
            </a:extLst>
          </p:cNvPr>
          <p:cNvSpPr/>
          <p:nvPr/>
        </p:nvSpPr>
        <p:spPr>
          <a:xfrm>
            <a:off x="711200" y="332517"/>
            <a:ext cx="8382000" cy="652548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9B935A-B4EB-E846-9C4B-6D3F00A63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1" y="695761"/>
            <a:ext cx="7710085" cy="43369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AFD785-B79D-4742-B69C-54A1D0385019}"/>
              </a:ext>
            </a:extLst>
          </p:cNvPr>
          <p:cNvSpPr/>
          <p:nvPr/>
        </p:nvSpPr>
        <p:spPr>
          <a:xfrm>
            <a:off x="1745549" y="4790420"/>
            <a:ext cx="61558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>
                <a:solidFill>
                  <a:srgbClr val="00B050"/>
                </a:solidFill>
                <a:latin typeface="Montserrat ExtraLight" pitchFamily="2" charset="77"/>
              </a:rPr>
              <a:t>$ </a:t>
            </a:r>
            <a:r>
              <a:rPr lang="en-US" sz="4400" i="1" dirty="0" err="1">
                <a:solidFill>
                  <a:srgbClr val="00B050"/>
                </a:solidFill>
                <a:latin typeface="Montserrat ExtraLight" pitchFamily="2" charset="77"/>
              </a:rPr>
              <a:t>sudo</a:t>
            </a:r>
            <a:r>
              <a:rPr lang="en-US" sz="4400" i="1" dirty="0">
                <a:solidFill>
                  <a:srgbClr val="00B050"/>
                </a:solidFill>
                <a:latin typeface="Montserrat ExtraLight" pitchFamily="2" charset="77"/>
              </a:rPr>
              <a:t> yum install git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F8B2C7-C5FA-BF47-A012-65775DD02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401" y="1835517"/>
            <a:ext cx="2584588" cy="25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1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75F9A8-6F57-374B-89F9-CD8844656E9C}"/>
              </a:ext>
            </a:extLst>
          </p:cNvPr>
          <p:cNvGrpSpPr/>
          <p:nvPr/>
        </p:nvGrpSpPr>
        <p:grpSpPr>
          <a:xfrm>
            <a:off x="711200" y="332517"/>
            <a:ext cx="8382000" cy="6525483"/>
            <a:chOff x="711200" y="332517"/>
            <a:chExt cx="8382000" cy="65254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84C425-7749-C343-AEB0-B079396EB181}"/>
                </a:ext>
              </a:extLst>
            </p:cNvPr>
            <p:cNvSpPr/>
            <p:nvPr/>
          </p:nvSpPr>
          <p:spPr>
            <a:xfrm>
              <a:off x="1041401" y="685800"/>
              <a:ext cx="7721598" cy="4864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Shape 331">
              <a:extLst>
                <a:ext uri="{FF2B5EF4-FFF2-40B4-BE49-F238E27FC236}">
                  <a16:creationId xmlns:a16="http://schemas.microsoft.com/office/drawing/2014/main" id="{DFADF680-BB8A-964A-B10C-0263A565C4B3}"/>
                </a:ext>
              </a:extLst>
            </p:cNvPr>
            <p:cNvSpPr/>
            <p:nvPr/>
          </p:nvSpPr>
          <p:spPr>
            <a:xfrm>
              <a:off x="711200" y="332517"/>
              <a:ext cx="8382000" cy="6525483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F6AD235-47F7-0B49-9944-7DB8FD19E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401" y="1835517"/>
            <a:ext cx="2584588" cy="2584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9767F-4160-684C-8767-E69A2DA22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76" y="685800"/>
            <a:ext cx="7699023" cy="4330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315498-8034-024A-98B0-CDAE7EF427CB}"/>
              </a:ext>
            </a:extLst>
          </p:cNvPr>
          <p:cNvSpPr/>
          <p:nvPr/>
        </p:nvSpPr>
        <p:spPr>
          <a:xfrm>
            <a:off x="1328210" y="4907973"/>
            <a:ext cx="7170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00B050"/>
                </a:solidFill>
                <a:latin typeface="Montserrat ExtraLight" pitchFamily="2" charset="77"/>
              </a:rPr>
              <a:t>https://git-</a:t>
            </a:r>
            <a:r>
              <a:rPr lang="en-US" sz="3200" i="1" dirty="0" err="1">
                <a:solidFill>
                  <a:srgbClr val="00B050"/>
                </a:solidFill>
                <a:latin typeface="Montserrat ExtraLight" pitchFamily="2" charset="77"/>
              </a:rPr>
              <a:t>scm.com</a:t>
            </a:r>
            <a:r>
              <a:rPr lang="en-US" sz="3200" i="1" dirty="0">
                <a:solidFill>
                  <a:srgbClr val="00B050"/>
                </a:solidFill>
                <a:latin typeface="Montserrat ExtraLight" pitchFamily="2" charset="77"/>
              </a:rPr>
              <a:t>/download/win</a:t>
            </a:r>
          </a:p>
        </p:txBody>
      </p:sp>
    </p:spTree>
    <p:extLst>
      <p:ext uri="{BB962C8B-B14F-4D97-AF65-F5344CB8AC3E}">
        <p14:creationId xmlns:p14="http://schemas.microsoft.com/office/powerpoint/2010/main" val="1532536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3037800" y="2882400"/>
            <a:ext cx="6116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 err="1">
                <a:latin typeface="Montserrat Light" pitchFamily="2" charset="77"/>
              </a:rPr>
              <a:t>Ao</a:t>
            </a:r>
            <a:r>
              <a:rPr lang="en" dirty="0">
                <a:latin typeface="Montserrat Light" pitchFamily="2" charset="77"/>
              </a:rPr>
              <a:t> final </a:t>
            </a:r>
            <a:r>
              <a:rPr lang="en" dirty="0" err="1">
                <a:latin typeface="Montserrat Light" pitchFamily="2" charset="77"/>
              </a:rPr>
              <a:t>dessa</a:t>
            </a:r>
            <a:r>
              <a:rPr lang="en" dirty="0">
                <a:latin typeface="Montserrat Light" pitchFamily="2" charset="77"/>
              </a:rPr>
              <a:t> </a:t>
            </a:r>
            <a:r>
              <a:rPr lang="en" dirty="0" err="1">
                <a:latin typeface="Montserrat Light" pitchFamily="2" charset="77"/>
              </a:rPr>
              <a:t>nossa</a:t>
            </a:r>
            <a:r>
              <a:rPr lang="en" dirty="0">
                <a:latin typeface="Montserrat Light" pitchFamily="2" charset="77"/>
              </a:rPr>
              <a:t> conversa, </a:t>
            </a:r>
            <a:r>
              <a:rPr lang="en" dirty="0" err="1">
                <a:latin typeface="Montserrat Light" pitchFamily="2" charset="77"/>
              </a:rPr>
              <a:t>você</a:t>
            </a:r>
            <a:r>
              <a:rPr lang="en" dirty="0">
                <a:latin typeface="Montserrat Light" pitchFamily="2" charset="77"/>
              </a:rPr>
              <a:t> </a:t>
            </a:r>
            <a:r>
              <a:rPr lang="en" dirty="0" err="1">
                <a:latin typeface="Montserrat Light" pitchFamily="2" charset="77"/>
              </a:rPr>
              <a:t>vai</a:t>
            </a:r>
            <a:r>
              <a:rPr lang="en" dirty="0">
                <a:latin typeface="Montserrat Light" pitchFamily="2" charset="77"/>
              </a:rPr>
              <a:t> </a:t>
            </a:r>
            <a:r>
              <a:rPr lang="en" dirty="0" err="1">
                <a:latin typeface="Montserrat Light" pitchFamily="2" charset="77"/>
              </a:rPr>
              <a:t>conseguir</a:t>
            </a:r>
            <a:r>
              <a:rPr lang="en" dirty="0">
                <a:latin typeface="Montserrat Light" pitchFamily="2" charset="77"/>
              </a:rPr>
              <a:t> </a:t>
            </a:r>
            <a:r>
              <a:rPr lang="en" dirty="0" err="1">
                <a:latin typeface="Montserrat Light" pitchFamily="2" charset="77"/>
              </a:rPr>
              <a:t>começar</a:t>
            </a:r>
            <a:r>
              <a:rPr lang="en" dirty="0">
                <a:latin typeface="Montserrat Light" pitchFamily="2" charset="77"/>
              </a:rPr>
              <a:t> a </a:t>
            </a:r>
            <a:r>
              <a:rPr lang="en" dirty="0" err="1">
                <a:latin typeface="Montserrat Light" pitchFamily="2" charset="77"/>
              </a:rPr>
              <a:t>usar</a:t>
            </a:r>
            <a:r>
              <a:rPr lang="en" dirty="0">
                <a:latin typeface="Montserrat Light" pitchFamily="2" charset="77"/>
              </a:rPr>
              <a:t> o GIT no </a:t>
            </a:r>
            <a:r>
              <a:rPr lang="en" dirty="0" err="1">
                <a:latin typeface="Montserrat Light" pitchFamily="2" charset="77"/>
              </a:rPr>
              <a:t>seu</a:t>
            </a:r>
            <a:r>
              <a:rPr lang="en" dirty="0">
                <a:latin typeface="Montserrat Light" pitchFamily="2" charset="77"/>
              </a:rPr>
              <a:t> </a:t>
            </a:r>
            <a:r>
              <a:rPr lang="en" dirty="0" err="1">
                <a:latin typeface="Montserrat Light" pitchFamily="2" charset="77"/>
              </a:rPr>
              <a:t>dia</a:t>
            </a:r>
            <a:r>
              <a:rPr lang="en" dirty="0">
                <a:latin typeface="Montserrat Light" pitchFamily="2" charset="77"/>
              </a:rPr>
              <a:t>-a-</a:t>
            </a:r>
            <a:r>
              <a:rPr lang="en" dirty="0" err="1">
                <a:latin typeface="Montserrat Light" pitchFamily="2" charset="77"/>
              </a:rPr>
              <a:t>dia</a:t>
            </a:r>
            <a:r>
              <a:rPr lang="en" dirty="0">
                <a:latin typeface="Montserrat Light" pitchFamily="2" charset="77"/>
              </a:rPr>
              <a:t> e se </a:t>
            </a:r>
            <a:r>
              <a:rPr lang="en" dirty="0" err="1">
                <a:latin typeface="Montserrat Light" pitchFamily="2" charset="77"/>
              </a:rPr>
              <a:t>aprofundar</a:t>
            </a:r>
            <a:r>
              <a:rPr lang="en" dirty="0">
                <a:latin typeface="Montserrat Light" pitchFamily="2" charset="77"/>
              </a:rPr>
              <a:t> no </a:t>
            </a:r>
            <a:r>
              <a:rPr lang="en" dirty="0" err="1">
                <a:latin typeface="Montserrat Light" pitchFamily="2" charset="77"/>
              </a:rPr>
              <a:t>estudo</a:t>
            </a:r>
            <a:r>
              <a:rPr lang="en" dirty="0">
                <a:latin typeface="Montserrat Light" pitchFamily="2" charset="77"/>
              </a:rPr>
              <a:t> da ferramenta!</a:t>
            </a:r>
            <a:endParaRPr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369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C800"/>
                </a:solidFill>
              </a:rPr>
              <a:t>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 err="1"/>
              <a:t>Criando</a:t>
            </a:r>
            <a:r>
              <a:rPr lang="en" dirty="0"/>
              <a:t> </a:t>
            </a:r>
            <a:r>
              <a:rPr lang="en" dirty="0" err="1"/>
              <a:t>uma</a:t>
            </a:r>
            <a:r>
              <a:rPr lang="en" dirty="0"/>
              <a:t> </a:t>
            </a:r>
            <a:r>
              <a:rPr lang="en" dirty="0" err="1"/>
              <a:t>conta</a:t>
            </a:r>
            <a:r>
              <a:rPr lang="en" dirty="0"/>
              <a:t> no GitHub?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D3757-DB44-234D-8D17-8F5EAED1E5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92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7A1080E-4A27-254E-B520-20C09AE84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2593599"/>
            <a:ext cx="4356100" cy="1815042"/>
          </a:xfrm>
          <a:prstGeom prst="rect">
            <a:avLst/>
          </a:prstGeom>
        </p:spPr>
      </p:pic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148102AD-F6B9-D544-9219-42D3B20DB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892" y="2568199"/>
            <a:ext cx="5185547" cy="1721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98617-0186-8446-8601-5F32E17F1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78" b="93111" l="6000" r="91556">
                        <a14:foregroundMark x1="42444" y1="24222" x2="42444" y2="24222"/>
                        <a14:foregroundMark x1="28444" y1="18000" x2="28444" y2="18000"/>
                        <a14:foregroundMark x1="40000" y1="39556" x2="52222" y2="51556"/>
                        <a14:foregroundMark x1="41111" y1="11111" x2="50111" y2="10889"/>
                        <a14:foregroundMark x1="50111" y1="10889" x2="58778" y2="11111"/>
                        <a14:foregroundMark x1="58778" y1="11111" x2="74667" y2="18000"/>
                        <a14:foregroundMark x1="74667" y1="18000" x2="85333" y2="32222"/>
                        <a14:foregroundMark x1="85333" y1="32222" x2="88444" y2="58889"/>
                        <a14:foregroundMark x1="88444" y1="58889" x2="81556" y2="75778"/>
                        <a14:foregroundMark x1="81556" y1="75778" x2="68333" y2="86667"/>
                        <a14:foregroundMark x1="68333" y1="86667" x2="60222" y2="89556"/>
                        <a14:foregroundMark x1="60222" y1="89556" x2="41667" y2="89111"/>
                        <a14:foregroundMark x1="41667" y1="89111" x2="25111" y2="81778"/>
                        <a14:foregroundMark x1="25111" y1="81778" x2="14111" y2="68444"/>
                        <a14:foregroundMark x1="14111" y1="68444" x2="8889" y2="51556"/>
                        <a14:foregroundMark x1="8889" y1="51556" x2="10556" y2="33444"/>
                        <a14:foregroundMark x1="10556" y1="33444" x2="30222" y2="14667"/>
                        <a14:foregroundMark x1="30222" y1="14667" x2="41111" y2="11333"/>
                        <a14:foregroundMark x1="22889" y1="24000" x2="37111" y2="35333"/>
                        <a14:foregroundMark x1="37111" y1="35333" x2="78444" y2="74444"/>
                        <a14:foregroundMark x1="89778" y1="38222" x2="91556" y2="62444"/>
                        <a14:foregroundMark x1="48222" y1="5778" x2="48222" y2="5778"/>
                        <a14:foregroundMark x1="6000" y1="48889" x2="6000" y2="48889"/>
                        <a14:foregroundMark x1="47111" y1="93111" x2="47111" y2="93111"/>
                        <a14:foregroundMark x1="45111" y1="72444" x2="45111" y2="72444"/>
                        <a14:backgroundMark x1="22667" y1="889" x2="31556" y2="1111"/>
                        <a14:backgroundMark x1="31556" y1="1111" x2="48444" y2="222"/>
                        <a14:backgroundMark x1="48444" y1="222" x2="75333" y2="1778"/>
                        <a14:backgroundMark x1="75333" y1="1778" x2="80000" y2="1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7600" y="2387600"/>
            <a:ext cx="20828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58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E691F7-975E-AA47-8ADE-8DD9ECE89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50" y="820217"/>
            <a:ext cx="4356100" cy="1815042"/>
          </a:xfrm>
          <a:prstGeom prst="rect">
            <a:avLst/>
          </a:prstGeom>
        </p:spPr>
      </p:pic>
      <p:sp>
        <p:nvSpPr>
          <p:cNvPr id="5" name="Shape 98">
            <a:extLst>
              <a:ext uri="{FF2B5EF4-FFF2-40B4-BE49-F238E27FC236}">
                <a16:creationId xmlns:a16="http://schemas.microsoft.com/office/drawing/2014/main" id="{855332C4-D2D3-8443-92F3-504A3D15732D}"/>
              </a:ext>
            </a:extLst>
          </p:cNvPr>
          <p:cNvSpPr txBox="1">
            <a:spLocks/>
          </p:cNvSpPr>
          <p:nvPr/>
        </p:nvSpPr>
        <p:spPr>
          <a:xfrm>
            <a:off x="6952720" y="4233702"/>
            <a:ext cx="4920625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-US" kern="0" dirty="0"/>
              <a:t>O Git </a:t>
            </a:r>
            <a:r>
              <a:rPr lang="en-US" kern="0" dirty="0" err="1"/>
              <a:t>é</a:t>
            </a:r>
            <a:r>
              <a:rPr lang="en-US" kern="0" dirty="0"/>
              <a:t> o </a:t>
            </a:r>
            <a:r>
              <a:rPr lang="en-US" kern="0" dirty="0" err="1"/>
              <a:t>programa</a:t>
            </a:r>
            <a:r>
              <a:rPr lang="en-US" kern="0" dirty="0"/>
              <a:t> que </a:t>
            </a:r>
            <a:r>
              <a:rPr lang="en-US" kern="0" dirty="0" err="1"/>
              <a:t>faz</a:t>
            </a:r>
            <a:r>
              <a:rPr lang="en-US" kern="0" dirty="0"/>
              <a:t> o </a:t>
            </a:r>
            <a:r>
              <a:rPr lang="en-US" kern="0" dirty="0" err="1"/>
              <a:t>controle</a:t>
            </a:r>
            <a:r>
              <a:rPr lang="en-US" kern="0" dirty="0"/>
              <a:t> de </a:t>
            </a:r>
            <a:r>
              <a:rPr lang="en-US" kern="0" dirty="0" err="1"/>
              <a:t>versão</a:t>
            </a:r>
            <a:r>
              <a:rPr lang="en-US" kern="0" dirty="0"/>
              <a:t> dos </a:t>
            </a:r>
            <a:r>
              <a:rPr lang="en-US" kern="0" dirty="0" err="1"/>
              <a:t>seus</a:t>
            </a:r>
            <a:r>
              <a:rPr lang="en-US" kern="0" dirty="0"/>
              <a:t> </a:t>
            </a:r>
            <a:r>
              <a:rPr lang="en-US" kern="0" dirty="0" err="1"/>
              <a:t>arquivos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83849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6159F095-A4DD-DD4B-9922-140D370B5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226" y="517726"/>
            <a:ext cx="5185547" cy="1721602"/>
          </a:xfrm>
          <a:prstGeom prst="rect">
            <a:avLst/>
          </a:prstGeom>
        </p:spPr>
      </p:pic>
      <p:sp>
        <p:nvSpPr>
          <p:cNvPr id="5" name="Shape 98">
            <a:extLst>
              <a:ext uri="{FF2B5EF4-FFF2-40B4-BE49-F238E27FC236}">
                <a16:creationId xmlns:a16="http://schemas.microsoft.com/office/drawing/2014/main" id="{7F091454-1B7F-844E-96D1-3E766094A3E7}"/>
              </a:ext>
            </a:extLst>
          </p:cNvPr>
          <p:cNvSpPr txBox="1">
            <a:spLocks/>
          </p:cNvSpPr>
          <p:nvPr/>
        </p:nvSpPr>
        <p:spPr>
          <a:xfrm>
            <a:off x="6952720" y="4233702"/>
            <a:ext cx="4920625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-US" kern="0" dirty="0"/>
              <a:t>O </a:t>
            </a:r>
            <a:r>
              <a:rPr lang="en-US" kern="0" dirty="0" err="1"/>
              <a:t>Github</a:t>
            </a:r>
            <a:r>
              <a:rPr lang="en-US" kern="0" dirty="0"/>
              <a:t> </a:t>
            </a:r>
            <a:r>
              <a:rPr lang="en-US" kern="0" dirty="0" err="1"/>
              <a:t>é</a:t>
            </a:r>
            <a:r>
              <a:rPr lang="en-US" kern="0" dirty="0"/>
              <a:t> o site que </a:t>
            </a:r>
            <a:r>
              <a:rPr lang="en-US" kern="0" dirty="0" err="1"/>
              <a:t>armazena</a:t>
            </a:r>
            <a:r>
              <a:rPr lang="en-US" kern="0" dirty="0"/>
              <a:t> </a:t>
            </a:r>
            <a:r>
              <a:rPr lang="en-US" kern="0" dirty="0" err="1"/>
              <a:t>seus</a:t>
            </a:r>
            <a:r>
              <a:rPr lang="en-US" kern="0" dirty="0"/>
              <a:t> </a:t>
            </a:r>
            <a:r>
              <a:rPr lang="en-US" kern="0" dirty="0" err="1"/>
              <a:t>arquivos</a:t>
            </a:r>
            <a:r>
              <a:rPr lang="en-US" kern="0" dirty="0"/>
              <a:t> </a:t>
            </a:r>
            <a:r>
              <a:rPr lang="en-US" kern="0" dirty="0" err="1"/>
              <a:t>na</a:t>
            </a:r>
            <a:r>
              <a:rPr lang="en-US" kern="0" dirty="0"/>
              <a:t> internet</a:t>
            </a:r>
          </a:p>
        </p:txBody>
      </p:sp>
    </p:spTree>
    <p:extLst>
      <p:ext uri="{BB962C8B-B14F-4D97-AF65-F5344CB8AC3E}">
        <p14:creationId xmlns:p14="http://schemas.microsoft.com/office/powerpoint/2010/main" val="4013744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AA6854-E082-6444-B2FD-99C7CCE76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9" y="4152899"/>
            <a:ext cx="3743959" cy="2339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3202CE-4E1F-0D4E-8E94-49FB6DE6C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020" y="4152899"/>
            <a:ext cx="3743959" cy="2339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CD894-4F8C-6D4D-B135-1E2896C90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392" y="4152899"/>
            <a:ext cx="3743959" cy="23399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934990-8A2B-5E44-B212-0B577054711E}"/>
              </a:ext>
            </a:extLst>
          </p:cNvPr>
          <p:cNvSpPr/>
          <p:nvPr/>
        </p:nvSpPr>
        <p:spPr>
          <a:xfrm>
            <a:off x="679449" y="1172452"/>
            <a:ext cx="11264901" cy="829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Montserrat SemiBold" pitchFamily="2" charset="77"/>
              </a:rPr>
              <a:t>https://</a:t>
            </a:r>
            <a:r>
              <a:rPr lang="en-US" sz="3600" b="1" dirty="0" err="1">
                <a:solidFill>
                  <a:schemeClr val="bg1"/>
                </a:solidFill>
                <a:latin typeface="Montserrat SemiBold" pitchFamily="2" charset="77"/>
              </a:rPr>
              <a:t>github.com</a:t>
            </a:r>
            <a:r>
              <a:rPr lang="en-US" sz="3600" b="1" dirty="0">
                <a:solidFill>
                  <a:schemeClr val="bg1"/>
                </a:solidFill>
                <a:latin typeface="Montserrat SemiBold" pitchFamily="2" charset="77"/>
              </a:rPr>
              <a:t>/join</a:t>
            </a:r>
          </a:p>
        </p:txBody>
      </p:sp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id="{74A585E4-CA0A-7F4B-B547-BC1D48630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660" y="772499"/>
            <a:ext cx="5546690" cy="184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74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95513E-C5D2-5040-A612-51EA5DB46C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0971" y="319025"/>
            <a:ext cx="4923379" cy="2997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94DD98-3404-A44F-8241-9C6A443601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0971" y="3429000"/>
            <a:ext cx="4923379" cy="30423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1BC462-7A51-AC42-AEBD-391AD750CB09}"/>
              </a:ext>
            </a:extLst>
          </p:cNvPr>
          <p:cNvSpPr/>
          <p:nvPr/>
        </p:nvSpPr>
        <p:spPr>
          <a:xfrm>
            <a:off x="317504" y="2114200"/>
            <a:ext cx="6703467" cy="3907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Soluções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free e 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pagas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Plano Free 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tem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algumas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limitações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Existem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outras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soluções</a:t>
            </a:r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O “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mais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famoso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” e 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conhecido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é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o 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Github</a:t>
            </a:r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</a:pPr>
            <a:endParaRPr lang="en-US" sz="2400" dirty="0" err="1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DC1B0-9BF1-1F49-A3B2-4B53AAC8CC07}"/>
              </a:ext>
            </a:extLst>
          </p:cNvPr>
          <p:cNvSpPr/>
          <p:nvPr/>
        </p:nvSpPr>
        <p:spPr>
          <a:xfrm>
            <a:off x="679449" y="1172452"/>
            <a:ext cx="11264901" cy="829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  <a:latin typeface="Montserrat SemiBold" pitchFamily="2" charset="77"/>
              </a:rPr>
              <a:t>Alternativas</a:t>
            </a:r>
            <a:r>
              <a:rPr lang="en-US" sz="3600" b="1" dirty="0">
                <a:solidFill>
                  <a:schemeClr val="bg1"/>
                </a:solidFill>
                <a:latin typeface="Montserrat SemiBold" pitchFamily="2" charset="77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Montserrat SemiBold" pitchFamily="2" charset="77"/>
              </a:rPr>
              <a:t>ao</a:t>
            </a:r>
            <a:r>
              <a:rPr lang="en-US" sz="3600" b="1" dirty="0">
                <a:solidFill>
                  <a:schemeClr val="bg1"/>
                </a:solidFill>
                <a:latin typeface="Montserrat SemiBold" pitchFamily="2" charset="77"/>
              </a:rPr>
              <a:t> GitHub</a:t>
            </a:r>
          </a:p>
        </p:txBody>
      </p:sp>
    </p:spTree>
    <p:extLst>
      <p:ext uri="{BB962C8B-B14F-4D97-AF65-F5344CB8AC3E}">
        <p14:creationId xmlns:p14="http://schemas.microsoft.com/office/powerpoint/2010/main" val="1097286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80F34-5249-0848-AAA9-12CA160C7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109" y="1435100"/>
            <a:ext cx="922378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87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C800"/>
                </a:solidFill>
              </a:rPr>
              <a:t>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 err="1"/>
              <a:t>Vocabulário</a:t>
            </a:r>
            <a:r>
              <a:rPr lang="en" dirty="0"/>
              <a:t> </a:t>
            </a:r>
            <a:r>
              <a:rPr lang="en" dirty="0" err="1"/>
              <a:t>Básico</a:t>
            </a:r>
            <a:r>
              <a:rPr lang="en" dirty="0"/>
              <a:t> Git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D3757-DB44-234D-8D17-8F5EAED1E5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9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21208" y="1274952"/>
            <a:ext cx="2691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Montserrat Light" pitchFamily="2" charset="77"/>
              </a:rPr>
              <a:t>Repository/Repo</a:t>
            </a:r>
          </a:p>
          <a:p>
            <a:pPr marL="0" indent="0">
              <a:buNone/>
            </a:pPr>
            <a:r>
              <a:rPr lang="pt" sz="1400" dirty="0">
                <a:latin typeface="Montserrat Light" pitchFamily="2" charset="77"/>
              </a:rPr>
              <a:t>Local onde ficam todos os arquivos do projeto, inclusive os históricos e versões. Todo repositório tem uma pasta oculta .</a:t>
            </a:r>
            <a:r>
              <a:rPr lang="pt" sz="1400" dirty="0" err="1">
                <a:latin typeface="Montserrat Light" pitchFamily="2" charset="77"/>
              </a:rPr>
              <a:t>git</a:t>
            </a:r>
            <a:r>
              <a:rPr lang="pt" sz="1400" dirty="0">
                <a:latin typeface="Montserrat Light" pitchFamily="2" charset="77"/>
              </a:rPr>
              <a:t> indicando que existe um </a:t>
            </a:r>
            <a:r>
              <a:rPr lang="pt" sz="1400" dirty="0" err="1">
                <a:latin typeface="Montserrat Light" pitchFamily="2" charset="77"/>
              </a:rPr>
              <a:t>repo</a:t>
            </a:r>
            <a:r>
              <a:rPr lang="pt" sz="1400" dirty="0">
                <a:latin typeface="Montserrat Light" pitchFamily="2" charset="77"/>
              </a:rPr>
              <a:t> naquela pasta</a:t>
            </a:r>
            <a:endParaRPr sz="1400" dirty="0">
              <a:latin typeface="Montserrat Light" pitchFamily="2" charset="77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2"/>
          </p:nvPr>
        </p:nvSpPr>
        <p:spPr>
          <a:xfrm>
            <a:off x="3411980" y="1289140"/>
            <a:ext cx="2691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Montserrat Light" pitchFamily="2" charset="77"/>
              </a:rPr>
              <a:t>Commit</a:t>
            </a:r>
            <a:endParaRPr sz="2000" dirty="0">
              <a:latin typeface="Montserrat Light" pitchFamily="2" charset="77"/>
            </a:endParaRPr>
          </a:p>
          <a:p>
            <a:pPr marL="0" indent="0">
              <a:buNone/>
            </a:pPr>
            <a:r>
              <a:rPr lang="pt" sz="1400" dirty="0" err="1">
                <a:latin typeface="Montserrat Light" pitchFamily="2" charset="77"/>
              </a:rPr>
              <a:t>Colecão</a:t>
            </a:r>
            <a:r>
              <a:rPr lang="pt" sz="1400" dirty="0">
                <a:latin typeface="Montserrat Light" pitchFamily="2" charset="77"/>
              </a:rPr>
              <a:t> de </a:t>
            </a:r>
            <a:r>
              <a:rPr lang="pt" sz="1400" dirty="0" err="1">
                <a:latin typeface="Montserrat Light" pitchFamily="2" charset="77"/>
              </a:rPr>
              <a:t>alteracões</a:t>
            </a:r>
            <a:r>
              <a:rPr lang="pt" sz="1400" dirty="0">
                <a:latin typeface="Montserrat Light" pitchFamily="2" charset="77"/>
              </a:rPr>
              <a:t> realizadas, é como se fosse um “checkpoint” do seu projeto, sempre que necessário você pode retroceder até algum </a:t>
            </a:r>
            <a:r>
              <a:rPr lang="pt" sz="1400" dirty="0" err="1">
                <a:latin typeface="Montserrat Light" pitchFamily="2" charset="77"/>
              </a:rPr>
              <a:t>commit</a:t>
            </a:r>
            <a:r>
              <a:rPr lang="en" sz="1400" dirty="0">
                <a:latin typeface="Montserrat Light" pitchFamily="2" charset="77"/>
              </a:rPr>
              <a:t>.</a:t>
            </a:r>
            <a:endParaRPr sz="1400" dirty="0">
              <a:latin typeface="Montserrat Light" pitchFamily="2" charset="77"/>
            </a:endParaRPr>
          </a:p>
        </p:txBody>
      </p:sp>
      <p:sp>
        <p:nvSpPr>
          <p:cNvPr id="257" name="Shape 257"/>
          <p:cNvSpPr txBox="1">
            <a:spLocks noGrp="1"/>
          </p:cNvSpPr>
          <p:nvPr>
            <p:ph type="body" idx="3"/>
          </p:nvPr>
        </p:nvSpPr>
        <p:spPr>
          <a:xfrm>
            <a:off x="6278515" y="1289140"/>
            <a:ext cx="2691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" sz="2000" dirty="0" err="1">
                <a:latin typeface="Montserrat Light" pitchFamily="2" charset="77"/>
              </a:rPr>
              <a:t>Branch</a:t>
            </a:r>
            <a:endParaRPr sz="2000" dirty="0">
              <a:latin typeface="Montserrat Light" pitchFamily="2" charset="77"/>
            </a:endParaRPr>
          </a:p>
          <a:p>
            <a:pPr marL="0" indent="0">
              <a:buNone/>
            </a:pPr>
            <a:r>
              <a:rPr lang="pt" sz="1400" dirty="0">
                <a:latin typeface="Montserrat Light" pitchFamily="2" charset="77"/>
              </a:rPr>
              <a:t>É uma </a:t>
            </a:r>
            <a:r>
              <a:rPr lang="pt" sz="1400" dirty="0" err="1">
                <a:latin typeface="Montserrat Light" pitchFamily="2" charset="77"/>
              </a:rPr>
              <a:t>ramificacão</a:t>
            </a:r>
            <a:r>
              <a:rPr lang="pt" sz="1400" dirty="0">
                <a:latin typeface="Montserrat Light" pitchFamily="2" charset="77"/>
              </a:rPr>
              <a:t> do seu projeto, cada </a:t>
            </a:r>
            <a:r>
              <a:rPr lang="pt" sz="1400" dirty="0" err="1">
                <a:latin typeface="Montserrat Light" pitchFamily="2" charset="77"/>
              </a:rPr>
              <a:t>branch</a:t>
            </a:r>
            <a:r>
              <a:rPr lang="pt" sz="1400" dirty="0">
                <a:latin typeface="Montserrat Light" pitchFamily="2" charset="77"/>
              </a:rPr>
              <a:t> representa uma versão do seu projeto, e podemos seguir uma linha de desenvolvimento a partir de cada </a:t>
            </a:r>
            <a:r>
              <a:rPr lang="pt" sz="1400" dirty="0" err="1">
                <a:latin typeface="Montserrat Light" pitchFamily="2" charset="77"/>
              </a:rPr>
              <a:t>branch</a:t>
            </a:r>
            <a:r>
              <a:rPr lang="en" sz="1400" dirty="0">
                <a:latin typeface="Montserrat Light" pitchFamily="2" charset="77"/>
              </a:rPr>
              <a:t>. </a:t>
            </a:r>
            <a:endParaRPr sz="1400" dirty="0">
              <a:latin typeface="Montserrat Light" pitchFamily="2" charset="77"/>
            </a:endParaRPr>
          </a:p>
          <a:p>
            <a:pPr marL="0" indent="0">
              <a:buNone/>
            </a:pPr>
            <a:endParaRPr sz="1400" dirty="0">
              <a:latin typeface="Montserrat Light" pitchFamily="2" charset="77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50758" y="3980847"/>
            <a:ext cx="26319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Montserrat Light" pitchFamily="2" charset="77"/>
              </a:rPr>
              <a:t>Fork</a:t>
            </a:r>
            <a:endParaRPr sz="2000" dirty="0">
              <a:latin typeface="Montserrat Light" pitchFamily="2" charset="77"/>
            </a:endParaRPr>
          </a:p>
          <a:p>
            <a:pPr marL="0" indent="0">
              <a:buNone/>
            </a:pPr>
            <a:r>
              <a:rPr lang="pt" sz="1400" dirty="0">
                <a:latin typeface="Montserrat Light" pitchFamily="2" charset="77"/>
              </a:rPr>
              <a:t>Basicamente é uma bifurcação, uma cópia de um projeto existente para seguir em uma nova direção</a:t>
            </a:r>
            <a:r>
              <a:rPr lang="en" sz="1400" dirty="0">
                <a:latin typeface="Montserrat Light" pitchFamily="2" charset="77"/>
              </a:rPr>
              <a:t>.. Online</a:t>
            </a:r>
            <a:endParaRPr sz="1400" dirty="0">
              <a:latin typeface="Montserrat Light" pitchFamily="2" charset="77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body" idx="2"/>
          </p:nvPr>
        </p:nvSpPr>
        <p:spPr>
          <a:xfrm>
            <a:off x="9145050" y="1293732"/>
            <a:ext cx="26319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Montserrat Light" pitchFamily="2" charset="77"/>
              </a:rPr>
              <a:t>Merge</a:t>
            </a:r>
            <a:endParaRPr sz="2000" dirty="0">
              <a:latin typeface="Montserrat Light" pitchFamily="2" charset="77"/>
            </a:endParaRPr>
          </a:p>
          <a:p>
            <a:pPr marL="0" indent="0">
              <a:buNone/>
            </a:pPr>
            <a:r>
              <a:rPr lang="pt" sz="1400" dirty="0">
                <a:latin typeface="Montserrat Light" pitchFamily="2" charset="77"/>
              </a:rPr>
              <a:t>É a capacidade de incorporar alterações do </a:t>
            </a:r>
            <a:r>
              <a:rPr lang="pt" sz="1400" dirty="0" err="1">
                <a:latin typeface="Montserrat Light" pitchFamily="2" charset="77"/>
              </a:rPr>
              <a:t>git</a:t>
            </a:r>
            <a:r>
              <a:rPr lang="pt" sz="1400" dirty="0">
                <a:latin typeface="Montserrat Light" pitchFamily="2" charset="77"/>
              </a:rPr>
              <a:t>, onde acontece uma junção dos </a:t>
            </a:r>
            <a:r>
              <a:rPr lang="pt" sz="1400" dirty="0" err="1">
                <a:latin typeface="Montserrat Light" pitchFamily="2" charset="77"/>
              </a:rPr>
              <a:t>branchs</a:t>
            </a:r>
            <a:r>
              <a:rPr lang="en" sz="1400" dirty="0">
                <a:latin typeface="Montserrat Light" pitchFamily="2" charset="77"/>
              </a:rPr>
              <a:t>.</a:t>
            </a:r>
            <a:endParaRPr sz="1400" dirty="0">
              <a:latin typeface="Montserrat Light" pitchFamily="2" charset="77"/>
            </a:endParaRPr>
          </a:p>
        </p:txBody>
      </p:sp>
      <p:sp>
        <p:nvSpPr>
          <p:cNvPr id="260" name="Shape 260"/>
          <p:cNvSpPr txBox="1">
            <a:spLocks noGrp="1"/>
          </p:cNvSpPr>
          <p:nvPr>
            <p:ph type="body" idx="3"/>
          </p:nvPr>
        </p:nvSpPr>
        <p:spPr>
          <a:xfrm>
            <a:off x="6202752" y="4013148"/>
            <a:ext cx="26319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Montserrat Light" pitchFamily="2" charset="77"/>
              </a:rPr>
              <a:t>Pull</a:t>
            </a:r>
            <a:endParaRPr sz="2000" dirty="0">
              <a:latin typeface="Montserrat Light" pitchFamily="2" charset="77"/>
            </a:endParaRPr>
          </a:p>
          <a:p>
            <a:pPr marL="0" indent="0">
              <a:buNone/>
            </a:pPr>
            <a:r>
              <a:rPr lang="pt" sz="1400" dirty="0">
                <a:latin typeface="Montserrat Light" pitchFamily="2" charset="77"/>
              </a:rPr>
              <a:t>É uma atualização do repositório local a partir de um repositório online</a:t>
            </a:r>
            <a:r>
              <a:rPr lang="en" sz="1400" dirty="0">
                <a:latin typeface="Montserrat Light" pitchFamily="2" charset="77"/>
              </a:rPr>
              <a:t>. </a:t>
            </a:r>
            <a:endParaRPr sz="1400" dirty="0">
              <a:latin typeface="Montserrat Light" pitchFamily="2" charset="77"/>
            </a:endParaRPr>
          </a:p>
          <a:p>
            <a:pPr marL="0" indent="0">
              <a:buNone/>
            </a:pPr>
            <a:endParaRPr sz="1400" dirty="0">
              <a:latin typeface="Montserrat Light" pitchFamily="2" charset="77"/>
            </a:endParaRPr>
          </a:p>
        </p:txBody>
      </p:sp>
      <p:sp>
        <p:nvSpPr>
          <p:cNvPr id="50" name="Shape 260">
            <a:extLst>
              <a:ext uri="{FF2B5EF4-FFF2-40B4-BE49-F238E27FC236}">
                <a16:creationId xmlns:a16="http://schemas.microsoft.com/office/drawing/2014/main" id="{7A822A40-09EB-A340-BFBD-ECC6C54A5419}"/>
              </a:ext>
            </a:extLst>
          </p:cNvPr>
          <p:cNvSpPr txBox="1">
            <a:spLocks/>
          </p:cNvSpPr>
          <p:nvPr/>
        </p:nvSpPr>
        <p:spPr>
          <a:xfrm>
            <a:off x="9145050" y="4013148"/>
            <a:ext cx="26319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en-US" sz="2000" kern="0" dirty="0">
                <a:latin typeface="Montserrat Light" pitchFamily="2" charset="77"/>
              </a:rPr>
              <a:t>Push</a:t>
            </a:r>
          </a:p>
          <a:p>
            <a:pPr marL="0" indent="0">
              <a:buNone/>
            </a:pPr>
            <a:r>
              <a:rPr lang="pt" sz="1400" kern="0" dirty="0">
                <a:latin typeface="Montserrat Light" pitchFamily="2" charset="77"/>
              </a:rPr>
              <a:t>É uma atualização do repositório online a partir de um repositório local.</a:t>
            </a:r>
            <a:r>
              <a:rPr lang="en-US" sz="1400" kern="0" dirty="0">
                <a:latin typeface="Montserrat Light" pitchFamily="2" charset="77"/>
              </a:rPr>
              <a:t>. </a:t>
            </a:r>
          </a:p>
          <a:p>
            <a:pPr marL="0" indent="0">
              <a:buFont typeface="Open Sans"/>
              <a:buNone/>
            </a:pPr>
            <a:endParaRPr lang="en-US" sz="1400" kern="0" dirty="0">
              <a:latin typeface="Montserrat Light" pitchFamily="2" charset="77"/>
            </a:endParaRPr>
          </a:p>
        </p:txBody>
      </p:sp>
      <p:sp>
        <p:nvSpPr>
          <p:cNvPr id="51" name="Shape 258">
            <a:extLst>
              <a:ext uri="{FF2B5EF4-FFF2-40B4-BE49-F238E27FC236}">
                <a16:creationId xmlns:a16="http://schemas.microsoft.com/office/drawing/2014/main" id="{B0D604C8-CB96-424C-B68B-D1C0CF760A95}"/>
              </a:ext>
            </a:extLst>
          </p:cNvPr>
          <p:cNvSpPr txBox="1">
            <a:spLocks/>
          </p:cNvSpPr>
          <p:nvPr/>
        </p:nvSpPr>
        <p:spPr>
          <a:xfrm>
            <a:off x="3411980" y="3980847"/>
            <a:ext cx="26319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pt" sz="2000" kern="0" dirty="0">
                <a:latin typeface="Montserrat Light" pitchFamily="2" charset="77"/>
              </a:rPr>
              <a:t>Clone</a:t>
            </a:r>
          </a:p>
          <a:p>
            <a:pPr marL="0" indent="0">
              <a:buFont typeface="Open Sans"/>
              <a:buNone/>
            </a:pPr>
            <a:r>
              <a:rPr lang="pt" sz="1400" kern="0" dirty="0">
                <a:latin typeface="Montserrat Light" pitchFamily="2" charset="77"/>
              </a:rPr>
              <a:t>Basicamente é uma bifurcação, uma cópia de um projeto existente para seguir em uma nova direção. Local</a:t>
            </a:r>
          </a:p>
        </p:txBody>
      </p:sp>
    </p:spTree>
    <p:extLst>
      <p:ext uri="{BB962C8B-B14F-4D97-AF65-F5344CB8AC3E}">
        <p14:creationId xmlns:p14="http://schemas.microsoft.com/office/powerpoint/2010/main" val="72512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rgbClr val="FFC800"/>
                </a:solidFill>
              </a:rPr>
              <a:t>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 err="1"/>
              <a:t>Criando</a:t>
            </a:r>
            <a:r>
              <a:rPr lang="en" dirty="0"/>
              <a:t> um </a:t>
            </a:r>
            <a:r>
              <a:rPr lang="en" dirty="0" err="1"/>
              <a:t>repositório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C7E2A-C4A5-234F-95F4-217EEBF3B6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30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C800"/>
                </a:solidFill>
              </a:rPr>
              <a:t>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 err="1"/>
              <a:t>Porque</a:t>
            </a:r>
            <a:r>
              <a:rPr lang="en" dirty="0"/>
              <a:t> </a:t>
            </a:r>
            <a:r>
              <a:rPr lang="en" dirty="0" err="1"/>
              <a:t>eu</a:t>
            </a:r>
            <a:r>
              <a:rPr lang="en" dirty="0"/>
              <a:t> </a:t>
            </a:r>
            <a:r>
              <a:rPr lang="en" dirty="0" err="1"/>
              <a:t>preciso</a:t>
            </a:r>
            <a:r>
              <a:rPr lang="en" dirty="0"/>
              <a:t> </a:t>
            </a:r>
            <a:r>
              <a:rPr lang="en" dirty="0" err="1"/>
              <a:t>aprender</a:t>
            </a:r>
            <a:r>
              <a:rPr lang="en" dirty="0"/>
              <a:t> a </a:t>
            </a:r>
            <a:r>
              <a:rPr lang="en" dirty="0" err="1"/>
              <a:t>usar</a:t>
            </a:r>
            <a:r>
              <a:rPr lang="en" dirty="0"/>
              <a:t> GIT?</a:t>
            </a:r>
            <a:endParaRPr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05675" y="4658725"/>
            <a:ext cx="60936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29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B214-4FE0-4640-9855-9FA64FB6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Configuração</a:t>
            </a:r>
            <a:r>
              <a:rPr lang="en-US" sz="3200" dirty="0"/>
              <a:t> </a:t>
            </a:r>
            <a:r>
              <a:rPr lang="en-US" sz="3200" dirty="0" err="1"/>
              <a:t>Inicial</a:t>
            </a:r>
            <a:r>
              <a:rPr lang="en-US" sz="3200" dirty="0"/>
              <a:t> – setup da </a:t>
            </a:r>
            <a:r>
              <a:rPr lang="en-US" sz="3200" dirty="0" err="1"/>
              <a:t>sua</a:t>
            </a:r>
            <a:r>
              <a:rPr lang="en-US" sz="3200" dirty="0"/>
              <a:t> </a:t>
            </a:r>
            <a:r>
              <a:rPr lang="en-US" sz="3200" dirty="0" err="1"/>
              <a:t>conta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1245E-DCDB-8C47-A2CD-7D7348BD4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1276"/>
            <a:ext cx="10693600" cy="37536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Montserrat Light" pitchFamily="2" charset="77"/>
              </a:rPr>
              <a:t>$git config --global </a:t>
            </a:r>
            <a:r>
              <a:rPr lang="en-US" sz="2400" dirty="0" err="1">
                <a:latin typeface="Montserrat Light" pitchFamily="2" charset="77"/>
              </a:rPr>
              <a:t>user.name</a:t>
            </a:r>
            <a:r>
              <a:rPr lang="en-US" sz="2400" dirty="0">
                <a:latin typeface="Montserrat Light" pitchFamily="2" charset="77"/>
              </a:rPr>
              <a:t> ”username"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Montserrat Light" pitchFamily="2" charset="77"/>
              </a:rPr>
              <a:t>$git config --global </a:t>
            </a:r>
            <a:r>
              <a:rPr lang="en-US" sz="2400" dirty="0" err="1">
                <a:latin typeface="Montserrat Light" pitchFamily="2" charset="77"/>
              </a:rPr>
              <a:t>user.email</a:t>
            </a:r>
            <a:r>
              <a:rPr lang="en-US" sz="2400" dirty="0">
                <a:latin typeface="Montserrat Light" pitchFamily="2" charset="77"/>
              </a:rPr>
              <a:t> "</a:t>
            </a:r>
            <a:r>
              <a:rPr lang="en-US" sz="2400" dirty="0" err="1">
                <a:latin typeface="Montserrat Light" pitchFamily="2" charset="77"/>
              </a:rPr>
              <a:t>email@email.com</a:t>
            </a:r>
            <a:r>
              <a:rPr lang="en-US" sz="2400" dirty="0">
                <a:latin typeface="Montserrat Light" pitchFamily="2" charset="77"/>
              </a:rPr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D31A8-322B-B941-8C2E-FE8863290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097" y="2384435"/>
            <a:ext cx="2931559" cy="3345506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1DCC12D-72D7-AF49-89BE-BBAAEE10B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07" y="4160265"/>
            <a:ext cx="8835775" cy="24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6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249C-3AB1-8E49-9C12-9F65CBAC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Criando</a:t>
            </a:r>
            <a:r>
              <a:rPr lang="en-US" dirty="0"/>
              <a:t> </a:t>
            </a:r>
            <a:r>
              <a:rPr lang="en-US" dirty="0" err="1"/>
              <a:t>repositório</a:t>
            </a:r>
            <a:r>
              <a:rPr lang="en-US" dirty="0"/>
              <a:t> no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89FD4-DE8D-5D4C-AB9E-1CF79CD27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78815"/>
            <a:ext cx="10693600" cy="375360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https://github.com/login</a:t>
            </a:r>
            <a:endParaRPr lang="en-US" dirty="0"/>
          </a:p>
          <a:p>
            <a:r>
              <a:rPr lang="en-US" dirty="0"/>
              <a:t>Novo </a:t>
            </a:r>
            <a:r>
              <a:rPr lang="en-US" dirty="0" err="1"/>
              <a:t>repositório</a:t>
            </a:r>
            <a:endParaRPr lang="en-US" dirty="0"/>
          </a:p>
          <a:p>
            <a:r>
              <a:rPr lang="en-US" dirty="0"/>
              <a:t>Nome do </a:t>
            </a:r>
            <a:r>
              <a:rPr lang="en-US" dirty="0" err="1"/>
              <a:t>repositório</a:t>
            </a:r>
            <a:endParaRPr lang="en-US" dirty="0"/>
          </a:p>
          <a:p>
            <a:r>
              <a:rPr lang="en-US" dirty="0" err="1"/>
              <a:t>Descrição</a:t>
            </a:r>
            <a:endParaRPr lang="en-US" dirty="0"/>
          </a:p>
          <a:p>
            <a:r>
              <a:rPr lang="en-US" dirty="0" err="1"/>
              <a:t>Público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Privado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49274-BEBF-D049-A949-6D1F81D3A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967" y="4055615"/>
            <a:ext cx="3811713" cy="2586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1E25C-6933-074F-865A-FC7C002D7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696" y="4055615"/>
            <a:ext cx="3811713" cy="25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40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249C-3AB1-8E49-9C12-9F65CBAC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Criando</a:t>
            </a:r>
            <a:r>
              <a:rPr lang="en-US" dirty="0"/>
              <a:t> </a:t>
            </a:r>
            <a:r>
              <a:rPr lang="en-US" dirty="0" err="1"/>
              <a:t>repositório</a:t>
            </a:r>
            <a:r>
              <a:rPr lang="en-US" dirty="0"/>
              <a:t> local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89FD4-DE8D-5D4C-AB9E-1CF79CD27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err="1">
                <a:latin typeface="Montserrat Light" pitchFamily="2" charset="77"/>
              </a:rPr>
              <a:t>Criar</a:t>
            </a:r>
            <a:r>
              <a:rPr lang="en-US" sz="2400" dirty="0">
                <a:latin typeface="Montserrat Light" pitchFamily="2" charset="77"/>
              </a:rPr>
              <a:t> um </a:t>
            </a:r>
            <a:r>
              <a:rPr lang="en-US" sz="2400" dirty="0" err="1">
                <a:latin typeface="Montserrat Light" pitchFamily="2" charset="77"/>
              </a:rPr>
              <a:t>diretório</a:t>
            </a:r>
            <a:endParaRPr lang="en-US" sz="2400" dirty="0">
              <a:latin typeface="Montserrat Light" pitchFamily="2" charset="77"/>
            </a:endParaRPr>
          </a:p>
          <a:p>
            <a:r>
              <a:rPr lang="en-US" sz="2400" dirty="0">
                <a:latin typeface="Montserrat Light" pitchFamily="2" charset="77"/>
              </a:rPr>
              <a:t>$ git </a:t>
            </a:r>
            <a:r>
              <a:rPr lang="en-US" sz="2400" dirty="0" err="1">
                <a:latin typeface="Montserrat Light" pitchFamily="2" charset="77"/>
              </a:rPr>
              <a:t>init</a:t>
            </a:r>
            <a:endParaRPr lang="en-US" sz="2400" dirty="0">
              <a:latin typeface="Montserrat Light" pitchFamily="2" charset="77"/>
            </a:endParaRPr>
          </a:p>
          <a:p>
            <a:pPr marL="38100" indent="0">
              <a:buNone/>
            </a:pPr>
            <a:endParaRPr lang="en-US" sz="2400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0634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249C-3AB1-8E49-9C12-9F65CBAC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Criando</a:t>
            </a:r>
            <a:r>
              <a:rPr lang="en-US" dirty="0"/>
              <a:t> </a:t>
            </a:r>
            <a:r>
              <a:rPr lang="en-US" dirty="0" err="1"/>
              <a:t>repositório</a:t>
            </a:r>
            <a:r>
              <a:rPr lang="en-US" dirty="0"/>
              <a:t> local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89FD4-DE8D-5D4C-AB9E-1CF79CD27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err="1"/>
              <a:t>Criar</a:t>
            </a:r>
            <a:r>
              <a:rPr lang="en-US" sz="2400" dirty="0"/>
              <a:t> um </a:t>
            </a:r>
            <a:r>
              <a:rPr lang="en-US" sz="2400" dirty="0" err="1"/>
              <a:t>diretório</a:t>
            </a:r>
            <a:endParaRPr lang="en-US" sz="2400" dirty="0"/>
          </a:p>
          <a:p>
            <a:r>
              <a:rPr lang="en-US" sz="2400" dirty="0"/>
              <a:t>$ git </a:t>
            </a:r>
            <a:r>
              <a:rPr lang="en-US" sz="2400" dirty="0" err="1"/>
              <a:t>init</a:t>
            </a:r>
            <a:endParaRPr lang="en-US" sz="2400" dirty="0"/>
          </a:p>
          <a:p>
            <a:r>
              <a:rPr lang="en-US" sz="2400" dirty="0"/>
              <a:t>$ git add</a:t>
            </a:r>
          </a:p>
          <a:p>
            <a:r>
              <a:rPr lang="en-US" sz="2400" dirty="0"/>
              <a:t>$ git commit –m “</a:t>
            </a:r>
            <a:r>
              <a:rPr lang="en-US" sz="2400" dirty="0" err="1"/>
              <a:t>primeiro</a:t>
            </a:r>
            <a:r>
              <a:rPr lang="en-US" sz="2400" dirty="0"/>
              <a:t> commit”</a:t>
            </a:r>
          </a:p>
          <a:p>
            <a:r>
              <a:rPr lang="en-US" sz="2400" dirty="0"/>
              <a:t>$ git remote add origin </a:t>
            </a:r>
            <a:r>
              <a:rPr lang="en-US" sz="2400" dirty="0">
                <a:hlinkClick r:id="rId2"/>
              </a:rPr>
              <a:t>https://github.com/vcarva/scripts-powershell.git</a:t>
            </a:r>
            <a:endParaRPr lang="en-US" sz="2400" dirty="0"/>
          </a:p>
          <a:p>
            <a:r>
              <a:rPr lang="en-US" sz="2400" dirty="0"/>
              <a:t>$ git push –u origin master </a:t>
            </a: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7051E-EF7A-F04E-B141-AB578B8A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845" y="2026025"/>
            <a:ext cx="4435757" cy="229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17864"/>
      </p:ext>
    </p:extLst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C800"/>
                </a:solidFill>
              </a:rPr>
              <a:t>7.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 err="1"/>
              <a:t>Principais</a:t>
            </a:r>
            <a:r>
              <a:rPr lang="en" dirty="0"/>
              <a:t> </a:t>
            </a:r>
            <a:r>
              <a:rPr lang="en" dirty="0" err="1"/>
              <a:t>comandos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F5A11-C973-0346-B61A-891BAC9578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22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B95AF2A-2311-4743-A863-1DB82A79C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834145"/>
            <a:ext cx="3117273" cy="1429200"/>
          </a:xfrm>
        </p:spPr>
        <p:txBody>
          <a:bodyPr/>
          <a:lstStyle/>
          <a:p>
            <a:r>
              <a:rPr lang="en-US" sz="5400" dirty="0"/>
              <a:t>add</a:t>
            </a:r>
            <a:br>
              <a:rPr lang="en-US" sz="5400" dirty="0"/>
            </a:br>
            <a:r>
              <a:rPr lang="en-US" sz="5400" dirty="0"/>
              <a:t>commit</a:t>
            </a:r>
            <a:br>
              <a:rPr lang="en-US" sz="5400" dirty="0"/>
            </a:br>
            <a:r>
              <a:rPr lang="en-US" sz="5400" dirty="0"/>
              <a:t>push</a:t>
            </a:r>
            <a:br>
              <a:rPr lang="en-US" sz="5400" dirty="0"/>
            </a:br>
            <a:r>
              <a:rPr lang="en-US" sz="5400" dirty="0"/>
              <a:t>pull</a:t>
            </a:r>
            <a:br>
              <a:rPr lang="en-US" sz="5400" dirty="0"/>
            </a:br>
            <a:r>
              <a:rPr lang="en-US" sz="5400" dirty="0"/>
              <a:t>clone</a:t>
            </a:r>
            <a:br>
              <a:rPr lang="en-US" sz="5400" dirty="0"/>
            </a:br>
            <a:r>
              <a:rPr lang="en-US" sz="5400" dirty="0"/>
              <a:t>status</a:t>
            </a:r>
            <a:br>
              <a:rPr lang="en-US" sz="5400" dirty="0"/>
            </a:br>
            <a:r>
              <a:rPr lang="en-US" sz="5400" dirty="0"/>
              <a:t>help</a:t>
            </a:r>
          </a:p>
        </p:txBody>
      </p:sp>
      <p:sp>
        <p:nvSpPr>
          <p:cNvPr id="14" name="Shape 140">
            <a:extLst>
              <a:ext uri="{FF2B5EF4-FFF2-40B4-BE49-F238E27FC236}">
                <a16:creationId xmlns:a16="http://schemas.microsoft.com/office/drawing/2014/main" id="{8D743B07-07AA-5348-B2B0-560F595FF9BA}"/>
              </a:ext>
            </a:extLst>
          </p:cNvPr>
          <p:cNvSpPr txBox="1">
            <a:spLocks/>
          </p:cNvSpPr>
          <p:nvPr/>
        </p:nvSpPr>
        <p:spPr>
          <a:xfrm>
            <a:off x="4075336" y="1228796"/>
            <a:ext cx="2691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kern="0" dirty="0">
                <a:solidFill>
                  <a:schemeClr val="bg1"/>
                </a:solidFill>
                <a:latin typeface="Montserrat Light" pitchFamily="2" charset="77"/>
              </a:rPr>
              <a:t>add</a:t>
            </a:r>
          </a:p>
          <a:p>
            <a:r>
              <a:rPr lang="en-US" kern="0" dirty="0" err="1">
                <a:latin typeface="Montserrat Light" pitchFamily="2" charset="77"/>
              </a:rPr>
              <a:t>Adiciona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arquivos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ao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índice</a:t>
            </a:r>
            <a:r>
              <a:rPr lang="en-US" kern="0" dirty="0">
                <a:latin typeface="Montserrat Light" pitchFamily="2" charset="77"/>
              </a:rPr>
              <a:t>.</a:t>
            </a:r>
          </a:p>
          <a:p>
            <a:endParaRPr lang="en-US" kern="0" dirty="0">
              <a:latin typeface="Montserrat Light" pitchFamily="2" charset="77"/>
            </a:endParaRPr>
          </a:p>
          <a:p>
            <a:r>
              <a:rPr lang="en-US" i="1" kern="0" dirty="0">
                <a:latin typeface="Montserrat Light" pitchFamily="2" charset="77"/>
              </a:rPr>
              <a:t>$git add *</a:t>
            </a:r>
          </a:p>
          <a:p>
            <a:r>
              <a:rPr lang="en-US" i="1" kern="0" dirty="0">
                <a:latin typeface="Montserrat Light" pitchFamily="2" charset="77"/>
              </a:rPr>
              <a:t>$git add .</a:t>
            </a:r>
          </a:p>
          <a:p>
            <a:r>
              <a:rPr lang="en-US" i="1" kern="0" dirty="0">
                <a:latin typeface="Montserrat Light" pitchFamily="2" charset="77"/>
              </a:rPr>
              <a:t>$git add script1.ps1</a:t>
            </a:r>
          </a:p>
        </p:txBody>
      </p:sp>
      <p:sp>
        <p:nvSpPr>
          <p:cNvPr id="15" name="Shape 141">
            <a:extLst>
              <a:ext uri="{FF2B5EF4-FFF2-40B4-BE49-F238E27FC236}">
                <a16:creationId xmlns:a16="http://schemas.microsoft.com/office/drawing/2014/main" id="{57E76831-B64F-B14A-B725-0B7C9963B083}"/>
              </a:ext>
            </a:extLst>
          </p:cNvPr>
          <p:cNvSpPr txBox="1">
            <a:spLocks/>
          </p:cNvSpPr>
          <p:nvPr/>
        </p:nvSpPr>
        <p:spPr>
          <a:xfrm>
            <a:off x="6810000" y="1228796"/>
            <a:ext cx="2691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kern="0" dirty="0">
                <a:solidFill>
                  <a:schemeClr val="bg1"/>
                </a:solidFill>
                <a:latin typeface="Montserrat Light" pitchFamily="2" charset="77"/>
              </a:rPr>
              <a:t>commit</a:t>
            </a:r>
          </a:p>
          <a:p>
            <a:r>
              <a:rPr lang="en-US" kern="0" dirty="0" err="1">
                <a:latin typeface="Montserrat Light" pitchFamily="2" charset="77"/>
              </a:rPr>
              <a:t>Confirma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ou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salva</a:t>
            </a:r>
            <a:r>
              <a:rPr lang="en-US" kern="0" dirty="0">
                <a:latin typeface="Montserrat Light" pitchFamily="2" charset="77"/>
              </a:rPr>
              <a:t> as </a:t>
            </a:r>
            <a:r>
              <a:rPr lang="en-US" kern="0" dirty="0" err="1">
                <a:latin typeface="Montserrat Light" pitchFamily="2" charset="77"/>
              </a:rPr>
              <a:t>alterações</a:t>
            </a:r>
            <a:r>
              <a:rPr lang="en-US" kern="0" dirty="0">
                <a:latin typeface="Montserrat Light" pitchFamily="2" charset="77"/>
              </a:rPr>
              <a:t> dos </a:t>
            </a:r>
            <a:r>
              <a:rPr lang="en-US" kern="0" dirty="0" err="1">
                <a:latin typeface="Montserrat Light" pitchFamily="2" charset="77"/>
              </a:rPr>
              <a:t>arquivos</a:t>
            </a:r>
            <a:r>
              <a:rPr lang="en-US" kern="0" dirty="0">
                <a:latin typeface="Montserrat Light" pitchFamily="2" charset="77"/>
              </a:rPr>
              <a:t>. </a:t>
            </a:r>
            <a:r>
              <a:rPr lang="en-US" kern="0" dirty="0" err="1">
                <a:latin typeface="Montserrat Light" pitchFamily="2" charset="77"/>
              </a:rPr>
              <a:t>Não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vai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automaticamente</a:t>
            </a:r>
            <a:r>
              <a:rPr lang="en-US" kern="0" dirty="0">
                <a:latin typeface="Montserrat Light" pitchFamily="2" charset="77"/>
              </a:rPr>
              <a:t> para o </a:t>
            </a:r>
            <a:r>
              <a:rPr lang="en-US" kern="0" dirty="0" err="1">
                <a:latin typeface="Montserrat Light" pitchFamily="2" charset="77"/>
              </a:rPr>
              <a:t>repositório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remoto</a:t>
            </a:r>
            <a:endParaRPr lang="en-US" kern="0" dirty="0">
              <a:latin typeface="Montserrat Light" pitchFamily="2" charset="77"/>
            </a:endParaRPr>
          </a:p>
          <a:p>
            <a:endParaRPr lang="en-US" kern="0" dirty="0">
              <a:latin typeface="Montserrat Light" pitchFamily="2" charset="77"/>
            </a:endParaRPr>
          </a:p>
          <a:p>
            <a:r>
              <a:rPr lang="en-US" i="1" kern="0" dirty="0">
                <a:latin typeface="Montserrat Light" pitchFamily="2" charset="77"/>
              </a:rPr>
              <a:t>$git commit –m “</a:t>
            </a:r>
            <a:r>
              <a:rPr lang="en-US" i="1" kern="0" dirty="0" err="1">
                <a:latin typeface="Montserrat Light" pitchFamily="2" charset="77"/>
              </a:rPr>
              <a:t>texto</a:t>
            </a:r>
            <a:r>
              <a:rPr lang="en-US" i="1" kern="0" dirty="0">
                <a:latin typeface="Montserrat Light" pitchFamily="2" charset="77"/>
              </a:rPr>
              <a:t>”</a:t>
            </a:r>
          </a:p>
          <a:p>
            <a:endParaRPr lang="en-US" kern="0" dirty="0">
              <a:latin typeface="Montserrat Light" pitchFamily="2" charset="77"/>
            </a:endParaRPr>
          </a:p>
        </p:txBody>
      </p:sp>
      <p:sp>
        <p:nvSpPr>
          <p:cNvPr id="18" name="Shape 141">
            <a:extLst>
              <a:ext uri="{FF2B5EF4-FFF2-40B4-BE49-F238E27FC236}">
                <a16:creationId xmlns:a16="http://schemas.microsoft.com/office/drawing/2014/main" id="{829E9A73-FE9C-9E44-B512-7450CA9E1F3D}"/>
              </a:ext>
            </a:extLst>
          </p:cNvPr>
          <p:cNvSpPr txBox="1">
            <a:spLocks/>
          </p:cNvSpPr>
          <p:nvPr/>
        </p:nvSpPr>
        <p:spPr>
          <a:xfrm>
            <a:off x="9501000" y="1228796"/>
            <a:ext cx="2691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kern="0" dirty="0">
                <a:solidFill>
                  <a:schemeClr val="bg1"/>
                </a:solidFill>
                <a:latin typeface="Montserrat Light" pitchFamily="2" charset="77"/>
              </a:rPr>
              <a:t>push</a:t>
            </a:r>
          </a:p>
          <a:p>
            <a:r>
              <a:rPr lang="en-US" kern="0" dirty="0" err="1">
                <a:latin typeface="Montserrat Light" pitchFamily="2" charset="77"/>
              </a:rPr>
              <a:t>Enviar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os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arquivos</a:t>
            </a:r>
            <a:r>
              <a:rPr lang="en-US" kern="0" dirty="0">
                <a:latin typeface="Montserrat Light" pitchFamily="2" charset="77"/>
              </a:rPr>
              <a:t> para o </a:t>
            </a:r>
            <a:r>
              <a:rPr lang="en-US" kern="0" dirty="0" err="1">
                <a:latin typeface="Montserrat Light" pitchFamily="2" charset="77"/>
              </a:rPr>
              <a:t>repositório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remoto</a:t>
            </a:r>
            <a:r>
              <a:rPr lang="en-US" kern="0" dirty="0">
                <a:latin typeface="Montserrat Light" pitchFamily="2" charset="77"/>
              </a:rPr>
              <a:t>.</a:t>
            </a:r>
          </a:p>
          <a:p>
            <a:endParaRPr lang="en-US" kern="0" dirty="0">
              <a:latin typeface="Montserrat Light" pitchFamily="2" charset="77"/>
            </a:endParaRPr>
          </a:p>
          <a:p>
            <a:r>
              <a:rPr lang="en-US" i="1" kern="0" dirty="0">
                <a:latin typeface="Montserrat Light" pitchFamily="2" charset="77"/>
              </a:rPr>
              <a:t>$git push origin master</a:t>
            </a:r>
          </a:p>
          <a:p>
            <a:r>
              <a:rPr lang="en-US" i="1" kern="0" dirty="0">
                <a:latin typeface="Montserrat Light" pitchFamily="2" charset="77"/>
              </a:rPr>
              <a:t>$git push </a:t>
            </a:r>
          </a:p>
          <a:p>
            <a:endParaRPr lang="en-US" kern="0" dirty="0">
              <a:latin typeface="Montserrat Light" pitchFamily="2" charset="77"/>
            </a:endParaRPr>
          </a:p>
        </p:txBody>
      </p:sp>
      <p:sp>
        <p:nvSpPr>
          <p:cNvPr id="19" name="Shape 140">
            <a:extLst>
              <a:ext uri="{FF2B5EF4-FFF2-40B4-BE49-F238E27FC236}">
                <a16:creationId xmlns:a16="http://schemas.microsoft.com/office/drawing/2014/main" id="{FEC0F7D7-0995-F741-ADB8-D763F8F460F0}"/>
              </a:ext>
            </a:extLst>
          </p:cNvPr>
          <p:cNvSpPr txBox="1">
            <a:spLocks/>
          </p:cNvSpPr>
          <p:nvPr/>
        </p:nvSpPr>
        <p:spPr>
          <a:xfrm>
            <a:off x="4075336" y="3121046"/>
            <a:ext cx="2691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kern="0" dirty="0">
                <a:solidFill>
                  <a:schemeClr val="bg1"/>
                </a:solidFill>
                <a:latin typeface="Montserrat Light" pitchFamily="2" charset="77"/>
              </a:rPr>
              <a:t>pull</a:t>
            </a:r>
          </a:p>
          <a:p>
            <a:r>
              <a:rPr lang="en-US" kern="0" dirty="0" err="1">
                <a:latin typeface="Montserrat Light" pitchFamily="2" charset="77"/>
              </a:rPr>
              <a:t>Copia</a:t>
            </a:r>
            <a:r>
              <a:rPr lang="en-US" kern="0" dirty="0">
                <a:latin typeface="Montserrat Light" pitchFamily="2" charset="77"/>
              </a:rPr>
              <a:t> as </a:t>
            </a:r>
            <a:r>
              <a:rPr lang="en-US" kern="0" dirty="0" err="1">
                <a:latin typeface="Montserrat Light" pitchFamily="2" charset="77"/>
              </a:rPr>
              <a:t>alterações</a:t>
            </a:r>
            <a:r>
              <a:rPr lang="en-US" kern="0" dirty="0">
                <a:latin typeface="Montserrat Light" pitchFamily="2" charset="77"/>
              </a:rPr>
              <a:t> do </a:t>
            </a:r>
            <a:r>
              <a:rPr lang="en-US" kern="0" dirty="0" err="1">
                <a:latin typeface="Montserrat Light" pitchFamily="2" charset="77"/>
              </a:rPr>
              <a:t>repositório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remoto</a:t>
            </a:r>
            <a:r>
              <a:rPr lang="en-US" kern="0" dirty="0">
                <a:latin typeface="Montserrat Light" pitchFamily="2" charset="77"/>
              </a:rPr>
              <a:t> para o local.</a:t>
            </a:r>
          </a:p>
          <a:p>
            <a:endParaRPr lang="en-US" kern="0" dirty="0">
              <a:latin typeface="Montserrat Light" pitchFamily="2" charset="77"/>
            </a:endParaRPr>
          </a:p>
          <a:p>
            <a:r>
              <a:rPr lang="en-US" i="1" kern="0" dirty="0">
                <a:latin typeface="Montserrat Light" pitchFamily="2" charset="77"/>
              </a:rPr>
              <a:t>$git pull</a:t>
            </a:r>
          </a:p>
        </p:txBody>
      </p:sp>
      <p:sp>
        <p:nvSpPr>
          <p:cNvPr id="20" name="Shape 141">
            <a:extLst>
              <a:ext uri="{FF2B5EF4-FFF2-40B4-BE49-F238E27FC236}">
                <a16:creationId xmlns:a16="http://schemas.microsoft.com/office/drawing/2014/main" id="{CAA10DD2-894E-C847-A9BE-D6DF45AC021C}"/>
              </a:ext>
            </a:extLst>
          </p:cNvPr>
          <p:cNvSpPr txBox="1">
            <a:spLocks/>
          </p:cNvSpPr>
          <p:nvPr/>
        </p:nvSpPr>
        <p:spPr>
          <a:xfrm>
            <a:off x="6810000" y="3121046"/>
            <a:ext cx="2691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kern="0" dirty="0">
                <a:solidFill>
                  <a:schemeClr val="bg1"/>
                </a:solidFill>
                <a:latin typeface="Montserrat Light" pitchFamily="2" charset="77"/>
              </a:rPr>
              <a:t>clone</a:t>
            </a:r>
          </a:p>
          <a:p>
            <a:r>
              <a:rPr lang="en-US" kern="0" dirty="0" err="1">
                <a:latin typeface="Montserrat Light" pitchFamily="2" charset="77"/>
              </a:rPr>
              <a:t>Copia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ou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clona</a:t>
            </a:r>
            <a:r>
              <a:rPr lang="en-US" kern="0" dirty="0">
                <a:latin typeface="Montserrat Light" pitchFamily="2" charset="77"/>
              </a:rPr>
              <a:t> um </a:t>
            </a:r>
            <a:r>
              <a:rPr lang="en-US" kern="0" dirty="0" err="1">
                <a:latin typeface="Montserrat Light" pitchFamily="2" charset="77"/>
              </a:rPr>
              <a:t>repositório</a:t>
            </a:r>
            <a:r>
              <a:rPr lang="en-US" kern="0" dirty="0">
                <a:latin typeface="Montserrat Light" pitchFamily="2" charset="77"/>
              </a:rPr>
              <a:t> online para o </a:t>
            </a:r>
            <a:r>
              <a:rPr lang="en-US" kern="0" dirty="0" err="1">
                <a:latin typeface="Montserrat Light" pitchFamily="2" charset="77"/>
              </a:rPr>
              <a:t>repositório</a:t>
            </a:r>
            <a:r>
              <a:rPr lang="en-US" kern="0" dirty="0">
                <a:latin typeface="Montserrat Light" pitchFamily="2" charset="77"/>
              </a:rPr>
              <a:t> local.</a:t>
            </a:r>
          </a:p>
          <a:p>
            <a:endParaRPr lang="en-US" kern="0" dirty="0">
              <a:latin typeface="Montserrat Light" pitchFamily="2" charset="77"/>
            </a:endParaRPr>
          </a:p>
          <a:p>
            <a:r>
              <a:rPr lang="en-US" i="1" kern="0" dirty="0">
                <a:latin typeface="Montserrat Light" pitchFamily="2" charset="77"/>
              </a:rPr>
              <a:t>$git clone &lt;</a:t>
            </a:r>
            <a:r>
              <a:rPr lang="en-US" i="1" kern="0" dirty="0" err="1">
                <a:latin typeface="Montserrat Light" pitchFamily="2" charset="77"/>
              </a:rPr>
              <a:t>url</a:t>
            </a:r>
            <a:r>
              <a:rPr lang="en-US" i="1" kern="0" dirty="0">
                <a:latin typeface="Montserrat Light" pitchFamily="2" charset="77"/>
              </a:rPr>
              <a:t> </a:t>
            </a:r>
            <a:r>
              <a:rPr lang="en-US" i="1" kern="0" dirty="0" err="1">
                <a:latin typeface="Montserrat Light" pitchFamily="2" charset="77"/>
              </a:rPr>
              <a:t>repositório</a:t>
            </a:r>
            <a:r>
              <a:rPr lang="en-US" i="1" kern="0" dirty="0">
                <a:latin typeface="Montserrat Light" pitchFamily="2" charset="77"/>
              </a:rPr>
              <a:t>&gt;</a:t>
            </a:r>
          </a:p>
          <a:p>
            <a:endParaRPr lang="en-US" kern="0" dirty="0">
              <a:latin typeface="Montserrat Light" pitchFamily="2" charset="77"/>
            </a:endParaRPr>
          </a:p>
        </p:txBody>
      </p:sp>
      <p:sp>
        <p:nvSpPr>
          <p:cNvPr id="21" name="Shape 141">
            <a:extLst>
              <a:ext uri="{FF2B5EF4-FFF2-40B4-BE49-F238E27FC236}">
                <a16:creationId xmlns:a16="http://schemas.microsoft.com/office/drawing/2014/main" id="{D8098679-F739-E341-9666-1F8B5E94D50C}"/>
              </a:ext>
            </a:extLst>
          </p:cNvPr>
          <p:cNvSpPr txBox="1">
            <a:spLocks/>
          </p:cNvSpPr>
          <p:nvPr/>
        </p:nvSpPr>
        <p:spPr>
          <a:xfrm>
            <a:off x="9501000" y="3121046"/>
            <a:ext cx="2691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kern="0" dirty="0">
                <a:solidFill>
                  <a:schemeClr val="bg1"/>
                </a:solidFill>
                <a:latin typeface="Montserrat Light" pitchFamily="2" charset="77"/>
              </a:rPr>
              <a:t>status</a:t>
            </a:r>
          </a:p>
          <a:p>
            <a:r>
              <a:rPr lang="en-US" kern="0" dirty="0" err="1">
                <a:latin typeface="Montserrat Light" pitchFamily="2" charset="77"/>
              </a:rPr>
              <a:t>Mostra</a:t>
            </a:r>
            <a:r>
              <a:rPr lang="en-US" kern="0" dirty="0">
                <a:latin typeface="Montserrat Light" pitchFamily="2" charset="77"/>
              </a:rPr>
              <a:t> o status do </a:t>
            </a:r>
            <a:r>
              <a:rPr lang="en-US" kern="0" dirty="0" err="1">
                <a:latin typeface="Montserrat Light" pitchFamily="2" charset="77"/>
              </a:rPr>
              <a:t>repositório</a:t>
            </a:r>
            <a:r>
              <a:rPr lang="en-US" kern="0" dirty="0">
                <a:latin typeface="Montserrat Light" pitchFamily="2" charset="77"/>
              </a:rPr>
              <a:t>.</a:t>
            </a:r>
          </a:p>
          <a:p>
            <a:endParaRPr lang="en-US" kern="0" dirty="0">
              <a:latin typeface="Montserrat Light" pitchFamily="2" charset="77"/>
            </a:endParaRPr>
          </a:p>
          <a:p>
            <a:r>
              <a:rPr lang="en-US" i="1" kern="0" dirty="0">
                <a:latin typeface="Montserrat Light" pitchFamily="2" charset="77"/>
              </a:rPr>
              <a:t>$git status</a:t>
            </a:r>
            <a:r>
              <a:rPr lang="en-US" kern="0" dirty="0">
                <a:latin typeface="Montserrat Light" pitchFamily="2" charset="77"/>
              </a:rPr>
              <a:t> </a:t>
            </a:r>
          </a:p>
          <a:p>
            <a:endParaRPr lang="en-US" kern="0" dirty="0">
              <a:latin typeface="Montserrat Light" pitchFamily="2" charset="77"/>
            </a:endParaRPr>
          </a:p>
        </p:txBody>
      </p:sp>
      <p:sp>
        <p:nvSpPr>
          <p:cNvPr id="22" name="Shape 141">
            <a:extLst>
              <a:ext uri="{FF2B5EF4-FFF2-40B4-BE49-F238E27FC236}">
                <a16:creationId xmlns:a16="http://schemas.microsoft.com/office/drawing/2014/main" id="{2153C063-5ED6-7B48-A81C-B1D9BDCE99F1}"/>
              </a:ext>
            </a:extLst>
          </p:cNvPr>
          <p:cNvSpPr txBox="1">
            <a:spLocks/>
          </p:cNvSpPr>
          <p:nvPr/>
        </p:nvSpPr>
        <p:spPr>
          <a:xfrm>
            <a:off x="4036501" y="5013296"/>
            <a:ext cx="2691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kern="0" dirty="0">
                <a:solidFill>
                  <a:schemeClr val="bg1"/>
                </a:solidFill>
                <a:latin typeface="Montserrat Light" pitchFamily="2" charset="77"/>
              </a:rPr>
              <a:t>help</a:t>
            </a:r>
          </a:p>
          <a:p>
            <a:r>
              <a:rPr lang="en-US" kern="0" dirty="0" err="1">
                <a:latin typeface="Montserrat Light" pitchFamily="2" charset="77"/>
              </a:rPr>
              <a:t>Mostra</a:t>
            </a:r>
            <a:r>
              <a:rPr lang="en-US" kern="0" dirty="0">
                <a:latin typeface="Montserrat Light" pitchFamily="2" charset="77"/>
              </a:rPr>
              <a:t> o help/</a:t>
            </a:r>
            <a:r>
              <a:rPr lang="en-US" kern="0" dirty="0" err="1">
                <a:latin typeface="Montserrat Light" pitchFamily="2" charset="77"/>
              </a:rPr>
              <a:t>ajuda</a:t>
            </a:r>
            <a:r>
              <a:rPr lang="en-US" kern="0" dirty="0">
                <a:latin typeface="Montserrat Light" pitchFamily="2" charset="77"/>
              </a:rPr>
              <a:t> do git.</a:t>
            </a:r>
          </a:p>
          <a:p>
            <a:endParaRPr lang="en-US" kern="0" dirty="0">
              <a:latin typeface="Montserrat Light" pitchFamily="2" charset="77"/>
            </a:endParaRPr>
          </a:p>
          <a:p>
            <a:r>
              <a:rPr lang="en-US" i="1" kern="0" dirty="0">
                <a:latin typeface="Montserrat Light" pitchFamily="2" charset="77"/>
              </a:rPr>
              <a:t>$git help</a:t>
            </a:r>
            <a:endParaRPr lang="en-US" kern="0" dirty="0">
              <a:latin typeface="Montserrat Light" pitchFamily="2" charset="77"/>
            </a:endParaRPr>
          </a:p>
          <a:p>
            <a:endParaRPr lang="en-US" kern="0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11729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C800"/>
                </a:solidFill>
              </a:rPr>
              <a:t>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 err="1"/>
              <a:t>Fugindo</a:t>
            </a:r>
            <a:r>
              <a:rPr lang="en" dirty="0"/>
              <a:t> da </a:t>
            </a:r>
            <a:r>
              <a:rPr lang="en" dirty="0" err="1"/>
              <a:t>tela</a:t>
            </a:r>
            <a:r>
              <a:rPr lang="en" dirty="0"/>
              <a:t> </a:t>
            </a:r>
            <a:r>
              <a:rPr lang="en" dirty="0" err="1"/>
              <a:t>preta</a:t>
            </a:r>
            <a:r>
              <a:rPr lang="en" dirty="0"/>
              <a:t>!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B194F-01FC-F444-BF6C-A6AE64AC01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97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9F85-F7CD-CD48-9D87-FAF307007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4" y="5151371"/>
            <a:ext cx="3782291" cy="1429200"/>
          </a:xfrm>
        </p:spPr>
        <p:txBody>
          <a:bodyPr/>
          <a:lstStyle/>
          <a:p>
            <a:r>
              <a:rPr lang="en-US" sz="5400" dirty="0" err="1"/>
              <a:t>Ahhinnn</a:t>
            </a:r>
            <a:r>
              <a:rPr lang="en-US" sz="5400" dirty="0"/>
              <a:t> mas </a:t>
            </a:r>
            <a:r>
              <a:rPr lang="en-US" sz="5400" dirty="0" err="1"/>
              <a:t>eu</a:t>
            </a:r>
            <a:r>
              <a:rPr lang="en-US" sz="5400" dirty="0"/>
              <a:t> </a:t>
            </a:r>
            <a:r>
              <a:rPr lang="en-US" sz="5400" dirty="0" err="1"/>
              <a:t>não</a:t>
            </a:r>
            <a:r>
              <a:rPr lang="en-US" sz="5400" dirty="0"/>
              <a:t> </a:t>
            </a:r>
            <a:r>
              <a:rPr lang="en-US" sz="5400" dirty="0" err="1"/>
              <a:t>gosto</a:t>
            </a:r>
            <a:r>
              <a:rPr lang="en-US" sz="5400" dirty="0"/>
              <a:t> de </a:t>
            </a:r>
            <a:r>
              <a:rPr lang="en-US" sz="5400" dirty="0" err="1"/>
              <a:t>usar</a:t>
            </a:r>
            <a:r>
              <a:rPr lang="en-US" sz="5400" dirty="0"/>
              <a:t> o terminal, </a:t>
            </a:r>
            <a:r>
              <a:rPr lang="en-US" sz="5400" dirty="0" err="1"/>
              <a:t>essa</a:t>
            </a:r>
            <a:r>
              <a:rPr lang="en-US" sz="5400" dirty="0"/>
              <a:t> </a:t>
            </a:r>
            <a:r>
              <a:rPr lang="en-US" sz="5400" dirty="0" err="1"/>
              <a:t>tela</a:t>
            </a:r>
            <a:r>
              <a:rPr lang="en-US" sz="5400" dirty="0"/>
              <a:t> </a:t>
            </a:r>
            <a:r>
              <a:rPr lang="en-US" sz="5400" dirty="0" err="1"/>
              <a:t>preta</a:t>
            </a:r>
            <a:r>
              <a:rPr lang="en-US" sz="5400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8F557-7C06-5E4E-AE13-0103E87A5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992028"/>
            <a:ext cx="6751782" cy="48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6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C3978F1-A55A-0244-AD9D-D61F47A3E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965" y="818695"/>
            <a:ext cx="4673600" cy="685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DAB8305-77CD-2047-9E00-5AA3111F5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3781" y="551995"/>
            <a:ext cx="1219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2D81C5-F427-F644-A009-108B69A77E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152" y="2140527"/>
            <a:ext cx="5455227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93FCF9-10B4-D440-B1A3-AC7A89349507}"/>
              </a:ext>
            </a:extLst>
          </p:cNvPr>
          <p:cNvSpPr/>
          <p:nvPr/>
        </p:nvSpPr>
        <p:spPr>
          <a:xfrm>
            <a:off x="7344583" y="6020893"/>
            <a:ext cx="3709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 Light" pitchFamily="2" charset="77"/>
              </a:rPr>
              <a:t>https://</a:t>
            </a:r>
            <a:r>
              <a:rPr lang="en-US" sz="2000" dirty="0" err="1">
                <a:solidFill>
                  <a:schemeClr val="bg1"/>
                </a:solidFill>
                <a:latin typeface="Montserrat Light" pitchFamily="2" charset="77"/>
              </a:rPr>
              <a:t>desktop.github.com</a:t>
            </a:r>
            <a:r>
              <a:rPr lang="en-US" sz="2000" dirty="0">
                <a:solidFill>
                  <a:schemeClr val="bg1"/>
                </a:solidFill>
                <a:latin typeface="Montserrat Light" pitchFamily="2" charset="77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A8666C-DD99-5A42-9AF7-C109027A89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2140527"/>
            <a:ext cx="4987637" cy="3429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F520ED-DAA6-4240-A3FA-9786E7C17EC9}"/>
              </a:ext>
            </a:extLst>
          </p:cNvPr>
          <p:cNvSpPr/>
          <p:nvPr/>
        </p:nvSpPr>
        <p:spPr>
          <a:xfrm>
            <a:off x="1274620" y="6020893"/>
            <a:ext cx="43508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 Light" pitchFamily="2" charset="77"/>
              </a:rPr>
              <a:t>https://</a:t>
            </a:r>
            <a:r>
              <a:rPr lang="en-US" sz="2000" dirty="0" err="1">
                <a:solidFill>
                  <a:schemeClr val="bg1"/>
                </a:solidFill>
                <a:latin typeface="Montserrat Light" pitchFamily="2" charset="77"/>
              </a:rPr>
              <a:t>www.sourcetreeapp.com</a:t>
            </a:r>
            <a:r>
              <a:rPr lang="en-US" sz="2000" dirty="0">
                <a:solidFill>
                  <a:schemeClr val="bg1"/>
                </a:solidFill>
                <a:latin typeface="Montserrat Light" pitchFamily="2" charset="7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05139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01669D3-9E10-204A-91E7-B5A89A5A8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27" y="2769347"/>
            <a:ext cx="9145744" cy="388083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DD5BC94-246A-AA41-92CC-38A9D9D5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Perca</a:t>
            </a:r>
            <a:r>
              <a:rPr lang="en-US" sz="3200" dirty="0"/>
              <a:t> o “</a:t>
            </a:r>
            <a:r>
              <a:rPr lang="en-US" sz="3200" dirty="0" err="1"/>
              <a:t>medo</a:t>
            </a:r>
            <a:r>
              <a:rPr lang="en-US" sz="3200" dirty="0"/>
              <a:t>” de </a:t>
            </a:r>
            <a:r>
              <a:rPr lang="en-US" sz="3200" dirty="0" err="1"/>
              <a:t>usar</a:t>
            </a:r>
            <a:r>
              <a:rPr lang="en-US" sz="3200" dirty="0"/>
              <a:t> o terminal</a:t>
            </a:r>
          </a:p>
        </p:txBody>
      </p:sp>
    </p:spTree>
    <p:extLst>
      <p:ext uri="{BB962C8B-B14F-4D97-AF65-F5344CB8AC3E}">
        <p14:creationId xmlns:p14="http://schemas.microsoft.com/office/powerpoint/2010/main" val="3821503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416AE1-7FFC-2F4E-887A-1D9603E6F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pt" sz="4800" dirty="0">
                <a:latin typeface="Montserrat ExtraLight" pitchFamily="2" charset="77"/>
              </a:rPr>
              <a:t>Estudos mostram que </a:t>
            </a:r>
            <a:r>
              <a:rPr lang="pt" sz="4800" dirty="0">
                <a:solidFill>
                  <a:schemeClr val="accent1"/>
                </a:solidFill>
                <a:latin typeface="Montserrat ExtraLight" pitchFamily="2" charset="77"/>
              </a:rPr>
              <a:t>99.7%</a:t>
            </a:r>
            <a:r>
              <a:rPr lang="pt" sz="4800" dirty="0">
                <a:latin typeface="Montserrat ExtraLight" pitchFamily="2" charset="77"/>
              </a:rPr>
              <a:t> dos </a:t>
            </a:r>
            <a:r>
              <a:rPr lang="pt" sz="4800" dirty="0" err="1">
                <a:latin typeface="Montserrat ExtraLight" pitchFamily="2" charset="77"/>
              </a:rPr>
              <a:t>Sysadmins</a:t>
            </a:r>
            <a:r>
              <a:rPr lang="pt" sz="4800" dirty="0">
                <a:latin typeface="Montserrat ExtraLight" pitchFamily="2" charset="77"/>
              </a:rPr>
              <a:t> não sabem se </a:t>
            </a:r>
            <a:r>
              <a:rPr lang="pt" sz="4800" dirty="0" err="1">
                <a:latin typeface="Montserrat ExtraLight" pitchFamily="2" charset="77"/>
              </a:rPr>
              <a:t>Git</a:t>
            </a:r>
            <a:r>
              <a:rPr lang="pt" sz="4800" dirty="0">
                <a:latin typeface="Montserrat ExtraLight" pitchFamily="2" charset="77"/>
              </a:rPr>
              <a:t> é de comer ou de passar no cabelo.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AE44C3-4886-DD4F-BC47-8759A464E8F4}"/>
              </a:ext>
            </a:extLst>
          </p:cNvPr>
          <p:cNvSpPr txBox="1"/>
          <p:nvPr/>
        </p:nvSpPr>
        <p:spPr>
          <a:xfrm>
            <a:off x="7446676" y="6422858"/>
            <a:ext cx="4592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 Thin" pitchFamily="2" charset="77"/>
              </a:rPr>
              <a:t>Fonte: Instituto </a:t>
            </a:r>
            <a:r>
              <a:rPr lang="en-US" sz="1400" dirty="0" err="1">
                <a:solidFill>
                  <a:schemeClr val="bg1"/>
                </a:solidFill>
                <a:latin typeface="Montserrat Thin" pitchFamily="2" charset="77"/>
              </a:rPr>
              <a:t>DataFake</a:t>
            </a:r>
            <a:r>
              <a:rPr lang="en-US" sz="1400" dirty="0">
                <a:solidFill>
                  <a:schemeClr val="bg1"/>
                </a:solidFill>
                <a:latin typeface="Montserrat Thin" pitchFamily="2" charset="77"/>
              </a:rPr>
              <a:t> Internet &amp; meu LinkedIn</a:t>
            </a:r>
          </a:p>
        </p:txBody>
      </p:sp>
    </p:spTree>
    <p:extLst>
      <p:ext uri="{BB962C8B-B14F-4D97-AF65-F5344CB8AC3E}">
        <p14:creationId xmlns:p14="http://schemas.microsoft.com/office/powerpoint/2010/main" val="112961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C800"/>
                </a:solidFill>
              </a:rPr>
              <a:t>9.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 err="1"/>
              <a:t>Vamos</a:t>
            </a:r>
            <a:r>
              <a:rPr lang="en" dirty="0"/>
              <a:t> </a:t>
            </a:r>
            <a:r>
              <a:rPr lang="en" dirty="0" err="1"/>
              <a:t>colocar</a:t>
            </a:r>
            <a:r>
              <a:rPr lang="en" dirty="0"/>
              <a:t> a </a:t>
            </a:r>
            <a:r>
              <a:rPr lang="en" dirty="0" err="1"/>
              <a:t>mão</a:t>
            </a:r>
            <a:r>
              <a:rPr lang="en" dirty="0"/>
              <a:t> </a:t>
            </a:r>
            <a:r>
              <a:rPr lang="en" dirty="0" err="1"/>
              <a:t>na</a:t>
            </a:r>
            <a:r>
              <a:rPr lang="en" dirty="0"/>
              <a:t> </a:t>
            </a:r>
            <a:r>
              <a:rPr lang="en" dirty="0" err="1"/>
              <a:t>massa</a:t>
            </a:r>
            <a:r>
              <a:rPr lang="en" dirty="0"/>
              <a:t>?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15554-21C9-2B4C-B1F5-4A76ECE4DA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775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E4AD8-3801-AE44-BE8E-E034A2ED9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71" y="2812"/>
            <a:ext cx="8871418" cy="685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818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6C4D0-ADA2-9E45-8404-B8FE2B957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</a:t>
            </a:r>
            <a:r>
              <a:rPr lang="en-US" dirty="0" err="1"/>
              <a:t>básico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2333F9-A089-8C4F-8E03-B535A89EC177}"/>
              </a:ext>
            </a:extLst>
          </p:cNvPr>
          <p:cNvSpPr/>
          <p:nvPr/>
        </p:nvSpPr>
        <p:spPr>
          <a:xfrm>
            <a:off x="609600" y="2309305"/>
            <a:ext cx="10972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Montserrat" pitchFamily="2" charset="77"/>
              </a:rPr>
              <a:t>1. git add &lt;</a:t>
            </a:r>
            <a:r>
              <a:rPr lang="en-US" sz="5400" dirty="0" err="1">
                <a:solidFill>
                  <a:srgbClr val="FFFFFF"/>
                </a:solidFill>
                <a:latin typeface="Montserrat" pitchFamily="2" charset="77"/>
              </a:rPr>
              <a:t>arquivo</a:t>
            </a:r>
            <a:r>
              <a:rPr lang="en-US" sz="5400" dirty="0">
                <a:solidFill>
                  <a:srgbClr val="FFFFFF"/>
                </a:solidFill>
                <a:latin typeface="Montserrat" pitchFamily="2" charset="77"/>
              </a:rPr>
              <a:t>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E6F673-6FE0-C049-9C45-F1885DE06494}"/>
              </a:ext>
            </a:extLst>
          </p:cNvPr>
          <p:cNvSpPr/>
          <p:nvPr/>
        </p:nvSpPr>
        <p:spPr>
          <a:xfrm>
            <a:off x="609600" y="3648582"/>
            <a:ext cx="107901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Montserrat" pitchFamily="2" charset="77"/>
              </a:rPr>
              <a:t>2. git commit –m “</a:t>
            </a:r>
            <a:r>
              <a:rPr lang="en-US" sz="5400" dirty="0" err="1">
                <a:solidFill>
                  <a:srgbClr val="FFFFFF"/>
                </a:solidFill>
                <a:latin typeface="Montserrat" pitchFamily="2" charset="77"/>
              </a:rPr>
              <a:t>comentário</a:t>
            </a:r>
            <a:r>
              <a:rPr lang="en-US" sz="5400" dirty="0">
                <a:solidFill>
                  <a:srgbClr val="FFFFFF"/>
                </a:solidFill>
                <a:latin typeface="Montserrat" pitchFamily="2" charset="77"/>
              </a:rPr>
              <a:t>”</a:t>
            </a:r>
            <a:endParaRPr lang="en-US" sz="5400" dirty="0">
              <a:latin typeface="Montserrat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E13B0-AF66-894B-AC9F-8CCEE432C4FD}"/>
              </a:ext>
            </a:extLst>
          </p:cNvPr>
          <p:cNvSpPr/>
          <p:nvPr/>
        </p:nvSpPr>
        <p:spPr>
          <a:xfrm>
            <a:off x="611202" y="4987859"/>
            <a:ext cx="37689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Montserrat" pitchFamily="2" charset="77"/>
              </a:rPr>
              <a:t>3. git push</a:t>
            </a:r>
            <a:endParaRPr lang="en-US" sz="5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44857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46B547-2D69-5744-9C3D-B4B2C2B01E66}"/>
              </a:ext>
            </a:extLst>
          </p:cNvPr>
          <p:cNvSpPr/>
          <p:nvPr/>
        </p:nvSpPr>
        <p:spPr>
          <a:xfrm>
            <a:off x="534200" y="1390227"/>
            <a:ext cx="657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" sz="3200" b="1" dirty="0">
                <a:solidFill>
                  <a:schemeClr val="bg1"/>
                </a:solidFill>
                <a:latin typeface="Montserrat ExtraBold" pitchFamily="2" charset="77"/>
              </a:rPr>
              <a:t>LIVE DEMO</a:t>
            </a:r>
            <a:endParaRPr lang="en-US" sz="3200" b="1" dirty="0">
              <a:solidFill>
                <a:schemeClr val="bg1"/>
              </a:solidFill>
              <a:latin typeface="Montserrat ExtraBold" pitchFamily="2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D3FFED-E95C-7D4D-AEE6-846928352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1892723"/>
            <a:ext cx="7102748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52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398159-6761-DE4A-A259-072F4197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19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9EB13-74B0-3F48-A346-A09A46298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900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74C572-AF4C-A647-AE4A-8CA06D31A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90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4AE93-AEFD-0340-B18F-62416FD80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046950"/>
            <a:ext cx="10972800" cy="764100"/>
          </a:xfrm>
        </p:spPr>
        <p:txBody>
          <a:bodyPr/>
          <a:lstStyle/>
          <a:p>
            <a:r>
              <a:rPr lang="en-US" dirty="0"/>
              <a:t>BÔNUS</a:t>
            </a:r>
          </a:p>
        </p:txBody>
      </p:sp>
    </p:spTree>
    <p:extLst>
      <p:ext uri="{BB962C8B-B14F-4D97-AF65-F5344CB8AC3E}">
        <p14:creationId xmlns:p14="http://schemas.microsoft.com/office/powerpoint/2010/main" val="24871586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C800"/>
                </a:solidFill>
              </a:rPr>
              <a:t>10.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/>
              <a:t>Boas </a:t>
            </a:r>
            <a:r>
              <a:rPr lang="en" dirty="0" err="1"/>
              <a:t>práticas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96F5B4-51AD-464A-A74E-BD29F637BE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227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AE3D-8FEE-684B-9BE1-E013B82A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Dicas</a:t>
            </a:r>
            <a:r>
              <a:rPr lang="en-US" dirty="0"/>
              <a:t> e boas </a:t>
            </a:r>
            <a:r>
              <a:rPr lang="en-US" dirty="0" err="1"/>
              <a:t>práticas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825FA-D78A-FD47-B9D5-774C06934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79112"/>
            <a:ext cx="8691563" cy="3753600"/>
          </a:xfrm>
        </p:spPr>
        <p:txBody>
          <a:bodyPr/>
          <a:lstStyle/>
          <a:p>
            <a:r>
              <a:rPr lang="en-US" sz="2400" dirty="0" err="1">
                <a:latin typeface="Montserrat Light" pitchFamily="2" charset="77"/>
              </a:rPr>
              <a:t>Sempre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adicione</a:t>
            </a:r>
            <a:r>
              <a:rPr lang="en-US" sz="2400" dirty="0">
                <a:latin typeface="Montserrat Light" pitchFamily="2" charset="77"/>
              </a:rPr>
              <a:t> um </a:t>
            </a:r>
            <a:r>
              <a:rPr lang="en-US" sz="2400" dirty="0" err="1">
                <a:latin typeface="Montserrat Light" pitchFamily="2" charset="77"/>
              </a:rPr>
              <a:t>arquivo</a:t>
            </a:r>
            <a:r>
              <a:rPr lang="en-US" sz="2400" dirty="0">
                <a:latin typeface="Montserrat Light" pitchFamily="2" charset="77"/>
              </a:rPr>
              <a:t> README.MD </a:t>
            </a:r>
            <a:r>
              <a:rPr lang="en-US" sz="2400" dirty="0" err="1">
                <a:latin typeface="Montserrat Light" pitchFamily="2" charset="77"/>
              </a:rPr>
              <a:t>aos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seus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projetos</a:t>
            </a:r>
            <a:r>
              <a:rPr lang="en-US" sz="2400" dirty="0">
                <a:latin typeface="Montserrat Light" pitchFamily="2" charset="77"/>
              </a:rPr>
              <a:t>/</a:t>
            </a:r>
            <a:r>
              <a:rPr lang="en-US" sz="2400" dirty="0" err="1">
                <a:latin typeface="Montserrat Light" pitchFamily="2" charset="77"/>
              </a:rPr>
              <a:t>repositórios</a:t>
            </a:r>
            <a:r>
              <a:rPr lang="en-US" sz="2400" dirty="0">
                <a:latin typeface="Montserrat Light" pitchFamily="2" charset="77"/>
              </a:rPr>
              <a:t> com </a:t>
            </a:r>
            <a:r>
              <a:rPr lang="en-US" sz="2400" dirty="0" err="1">
                <a:latin typeface="Montserrat Light" pitchFamily="2" charset="77"/>
              </a:rPr>
              <a:t>informações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pertinentes</a:t>
            </a:r>
            <a:endParaRPr lang="en-US" sz="2400" dirty="0">
              <a:latin typeface="Montserrat Light" pitchFamily="2" charset="77"/>
            </a:endParaRPr>
          </a:p>
          <a:p>
            <a:r>
              <a:rPr lang="en-US" sz="2400" dirty="0" err="1">
                <a:latin typeface="Montserrat Light" pitchFamily="2" charset="77"/>
              </a:rPr>
              <a:t>Mantenha</a:t>
            </a:r>
            <a:r>
              <a:rPr lang="en-US" sz="2400" dirty="0">
                <a:latin typeface="Montserrat Light" pitchFamily="2" charset="77"/>
              </a:rPr>
              <a:t> o </a:t>
            </a:r>
            <a:r>
              <a:rPr lang="en-US" sz="2400" dirty="0" err="1">
                <a:latin typeface="Montserrat Light" pitchFamily="2" charset="77"/>
              </a:rPr>
              <a:t>seu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perfil</a:t>
            </a:r>
            <a:r>
              <a:rPr lang="en-US" sz="2400" dirty="0">
                <a:latin typeface="Montserrat Light" pitchFamily="2" charset="77"/>
              </a:rPr>
              <a:t> do </a:t>
            </a:r>
            <a:r>
              <a:rPr lang="en-US" sz="2400" dirty="0" err="1">
                <a:latin typeface="Montserrat Light" pitchFamily="2" charset="77"/>
              </a:rPr>
              <a:t>Github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completo</a:t>
            </a:r>
            <a:r>
              <a:rPr lang="en-US" sz="2400" dirty="0">
                <a:latin typeface="Montserrat Light" pitchFamily="2" charset="77"/>
              </a:rPr>
              <a:t> e </a:t>
            </a:r>
            <a:r>
              <a:rPr lang="en-US" sz="2400" dirty="0" err="1">
                <a:latin typeface="Montserrat Light" pitchFamily="2" charset="77"/>
              </a:rPr>
              <a:t>atualizado</a:t>
            </a:r>
            <a:r>
              <a:rPr lang="en-US" sz="2400" dirty="0">
                <a:latin typeface="Montserrat Light" pitchFamily="2" charset="77"/>
              </a:rPr>
              <a:t> – </a:t>
            </a:r>
            <a:r>
              <a:rPr lang="en-US" sz="2400" dirty="0" err="1">
                <a:latin typeface="Montserrat Light" pitchFamily="2" charset="77"/>
              </a:rPr>
              <a:t>foto</a:t>
            </a:r>
            <a:r>
              <a:rPr lang="en-US" sz="2400" dirty="0">
                <a:latin typeface="Montserrat Light" pitchFamily="2" charset="77"/>
              </a:rPr>
              <a:t>, </a:t>
            </a:r>
            <a:r>
              <a:rPr lang="en-US" sz="2400" dirty="0" err="1">
                <a:latin typeface="Montserrat Light" pitchFamily="2" charset="77"/>
              </a:rPr>
              <a:t>redes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sociais</a:t>
            </a:r>
            <a:r>
              <a:rPr lang="en-US" sz="2400" dirty="0">
                <a:latin typeface="Montserrat Light" pitchFamily="2" charset="77"/>
              </a:rPr>
              <a:t>, etc. </a:t>
            </a:r>
            <a:r>
              <a:rPr lang="en-US" sz="2400" dirty="0" err="1">
                <a:latin typeface="Montserrat Light" pitchFamily="2" charset="77"/>
              </a:rPr>
              <a:t>Ele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é</a:t>
            </a:r>
            <a:r>
              <a:rPr lang="en-US" sz="2400" dirty="0">
                <a:latin typeface="Montserrat Light" pitchFamily="2" charset="77"/>
              </a:rPr>
              <a:t> o </a:t>
            </a:r>
            <a:r>
              <a:rPr lang="en-US" sz="2400" dirty="0" err="1">
                <a:latin typeface="Montserrat Light" pitchFamily="2" charset="77"/>
              </a:rPr>
              <a:t>seu</a:t>
            </a:r>
            <a:r>
              <a:rPr lang="en-US" sz="2400" dirty="0">
                <a:latin typeface="Montserrat Light" pitchFamily="2" charset="77"/>
              </a:rPr>
              <a:t> CV online. </a:t>
            </a:r>
          </a:p>
          <a:p>
            <a:r>
              <a:rPr lang="en-US" sz="2400" dirty="0" err="1">
                <a:latin typeface="Montserrat Light" pitchFamily="2" charset="77"/>
              </a:rPr>
              <a:t>Não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coloque</a:t>
            </a:r>
            <a:r>
              <a:rPr lang="en-US" sz="2400" dirty="0">
                <a:latin typeface="Montserrat Light" pitchFamily="2" charset="77"/>
              </a:rPr>
              <a:t> dados </a:t>
            </a:r>
            <a:r>
              <a:rPr lang="en-US" sz="2400" dirty="0" err="1">
                <a:latin typeface="Montserrat Light" pitchFamily="2" charset="77"/>
              </a:rPr>
              <a:t>sensíveis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em</a:t>
            </a:r>
            <a:r>
              <a:rPr lang="en-US" sz="2400" dirty="0">
                <a:latin typeface="Montserrat Light" pitchFamily="2" charset="77"/>
              </a:rPr>
              <a:t> repos </a:t>
            </a:r>
            <a:r>
              <a:rPr lang="en-US" sz="2400" dirty="0" err="1">
                <a:latin typeface="Montserrat Light" pitchFamily="2" charset="77"/>
              </a:rPr>
              <a:t>públicos</a:t>
            </a:r>
            <a:endParaRPr lang="en-US" sz="2400" dirty="0">
              <a:latin typeface="Montserrat Light" pitchFamily="2" charset="77"/>
            </a:endParaRPr>
          </a:p>
          <a:p>
            <a:r>
              <a:rPr lang="en-US" sz="2400" dirty="0">
                <a:latin typeface="Montserrat Light" pitchFamily="2" charset="77"/>
              </a:rPr>
              <a:t>Procure </a:t>
            </a:r>
            <a:r>
              <a:rPr lang="en-US" sz="2400" dirty="0" err="1">
                <a:latin typeface="Montserrat Light" pitchFamily="2" charset="77"/>
              </a:rPr>
              <a:t>sempre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adicionar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informações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relevantes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aos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seus</a:t>
            </a:r>
            <a:r>
              <a:rPr lang="en-US" sz="2400" dirty="0">
                <a:latin typeface="Montserrat Light" pitchFamily="2" charset="77"/>
              </a:rPr>
              <a:t> commits.</a:t>
            </a:r>
          </a:p>
          <a:p>
            <a:r>
              <a:rPr lang="en-US" sz="2400" dirty="0" err="1">
                <a:latin typeface="Montserrat Light" pitchFamily="2" charset="77"/>
              </a:rPr>
              <a:t>Sempre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atualize</a:t>
            </a:r>
            <a:r>
              <a:rPr lang="en-US" sz="2400" dirty="0">
                <a:latin typeface="Montserrat Light" pitchFamily="2" charset="77"/>
              </a:rPr>
              <a:t> o </a:t>
            </a:r>
            <a:r>
              <a:rPr lang="en-US" sz="2400" dirty="0" err="1">
                <a:latin typeface="Montserrat Light" pitchFamily="2" charset="77"/>
              </a:rPr>
              <a:t>seu</a:t>
            </a:r>
            <a:r>
              <a:rPr lang="en-US" sz="2400" dirty="0">
                <a:latin typeface="Montserrat Light" pitchFamily="2" charset="77"/>
              </a:rPr>
              <a:t> repo local com o repo </a:t>
            </a:r>
            <a:r>
              <a:rPr lang="en-US" sz="2400" dirty="0" err="1">
                <a:latin typeface="Montserrat Light" pitchFamily="2" charset="77"/>
              </a:rPr>
              <a:t>remoto</a:t>
            </a:r>
            <a:endParaRPr lang="en-US" sz="2400" dirty="0">
              <a:latin typeface="Montserrat Light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B6EE0-8A10-5F49-A197-6075E5465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36" b="92634" l="7813" r="93973">
                        <a14:foregroundMark x1="35491" y1="8705" x2="58147" y2="8147"/>
                        <a14:foregroundMark x1="58147" y1="8147" x2="61942" y2="8147"/>
                        <a14:foregroundMark x1="29688" y1="90848" x2="37500" y2="90402"/>
                        <a14:foregroundMark x1="37500" y1="90402" x2="53906" y2="92634"/>
                        <a14:foregroundMark x1="53906" y1="92634" x2="66518" y2="91071"/>
                        <a14:foregroundMark x1="91518" y1="83594" x2="91518" y2="83594"/>
                        <a14:foregroundMark x1="7813" y1="84152" x2="7813" y2="84152"/>
                        <a14:foregroundMark x1="63393" y1="42299" x2="63393" y2="42299"/>
                        <a14:foregroundMark x1="62723" y1="45647" x2="61942" y2="39844"/>
                        <a14:foregroundMark x1="65067" y1="38728" x2="59487" y2="38951"/>
                        <a14:foregroundMark x1="59487" y1="38728" x2="60379" y2="45759"/>
                        <a14:foregroundMark x1="60379" y1="45759" x2="64509" y2="40067"/>
                        <a14:foregroundMark x1="64509" y1="40067" x2="59821" y2="38951"/>
                        <a14:foregroundMark x1="30692" y1="37500" x2="32478" y2="44531"/>
                        <a14:foregroundMark x1="32478" y1="44531" x2="38281" y2="48549"/>
                        <a14:foregroundMark x1="38281" y1="48549" x2="41518" y2="41295"/>
                        <a14:foregroundMark x1="41518" y1="41295" x2="36942" y2="36049"/>
                        <a14:foregroundMark x1="36942" y1="36049" x2="29911" y2="37946"/>
                        <a14:foregroundMark x1="93973" y1="83594" x2="93973" y2="83594"/>
                        <a14:backgroundMark x1="27344" y1="70871" x2="27344" y2="70871"/>
                        <a14:backgroundMark x1="42411" y1="68080" x2="42411" y2="68080"/>
                        <a14:backgroundMark x1="42522" y1="67299" x2="42746" y2="70424"/>
                        <a14:backgroundMark x1="55469" y1="66853" x2="55915" y2="704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5362" y="3429000"/>
            <a:ext cx="3576638" cy="357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6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123A3-4B3F-B045-B8F3-3DC004427C0B}"/>
              </a:ext>
            </a:extLst>
          </p:cNvPr>
          <p:cNvSpPr txBox="1"/>
          <p:nvPr/>
        </p:nvSpPr>
        <p:spPr>
          <a:xfrm>
            <a:off x="596901" y="1778000"/>
            <a:ext cx="10617200" cy="1384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§"/>
            </a:pPr>
            <a:r>
              <a:rPr lang="pt" sz="2800" dirty="0">
                <a:solidFill>
                  <a:schemeClr val="bg1"/>
                </a:solidFill>
                <a:latin typeface="Montserrat" pitchFamily="2" charset="77"/>
              </a:rPr>
              <a:t>Já ouviu falar de </a:t>
            </a:r>
            <a:r>
              <a:rPr lang="pt" sz="2800" dirty="0" err="1">
                <a:solidFill>
                  <a:schemeClr val="bg1"/>
                </a:solidFill>
                <a:latin typeface="Montserrat" pitchFamily="2" charset="77"/>
              </a:rPr>
              <a:t>DevOps</a:t>
            </a:r>
            <a:r>
              <a:rPr lang="pt" sz="2800" dirty="0">
                <a:solidFill>
                  <a:schemeClr val="bg1"/>
                </a:solidFill>
                <a:latin typeface="Montserrat" pitchFamily="2" charset="77"/>
              </a:rPr>
              <a:t>?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§"/>
            </a:pPr>
            <a:r>
              <a:rPr lang="pt" sz="2800" dirty="0">
                <a:solidFill>
                  <a:schemeClr val="bg1"/>
                </a:solidFill>
                <a:latin typeface="Montserrat" pitchFamily="2" charset="77"/>
              </a:rPr>
              <a:t>Mais um </a:t>
            </a:r>
            <a:r>
              <a:rPr lang="pt" sz="2800" dirty="0" err="1">
                <a:solidFill>
                  <a:schemeClr val="bg1"/>
                </a:solidFill>
                <a:latin typeface="Montserrat" pitchFamily="2" charset="77"/>
              </a:rPr>
              <a:t>skill</a:t>
            </a:r>
            <a:r>
              <a:rPr lang="pt" sz="2800" dirty="0">
                <a:solidFill>
                  <a:schemeClr val="bg1"/>
                </a:solidFill>
                <a:latin typeface="Montserrat" pitchFamily="2" charset="77"/>
              </a:rPr>
              <a:t> para a sua carreira e para o seu cv.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§"/>
            </a:pPr>
            <a:r>
              <a:rPr lang="pt" sz="2800" dirty="0">
                <a:solidFill>
                  <a:schemeClr val="bg1"/>
                </a:solidFill>
                <a:latin typeface="Montserrat" pitchFamily="2" charset="77"/>
              </a:rPr>
              <a:t>Não ficar com cara de besta, quando o time de </a:t>
            </a:r>
            <a:r>
              <a:rPr lang="pt" sz="2800" dirty="0" err="1">
                <a:solidFill>
                  <a:schemeClr val="bg1"/>
                </a:solidFill>
                <a:latin typeface="Montserrat" pitchFamily="2" charset="77"/>
              </a:rPr>
              <a:t>dev</a:t>
            </a:r>
            <a:r>
              <a:rPr lang="pt" sz="2800" dirty="0">
                <a:solidFill>
                  <a:schemeClr val="bg1"/>
                </a:solidFill>
                <a:latin typeface="Montserrat" pitchFamily="2" charset="77"/>
              </a:rPr>
              <a:t> falar com você.</a:t>
            </a:r>
            <a:endParaRPr lang="en-US" sz="28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695E5EA-600B-DC44-8809-64B91B2BBB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97600" y="209828"/>
            <a:ext cx="5738408" cy="295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796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C800"/>
                </a:solidFill>
              </a:rPr>
              <a:t>11.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/>
              <a:t>Agora </a:t>
            </a:r>
            <a:r>
              <a:rPr lang="en" dirty="0" err="1"/>
              <a:t>é</a:t>
            </a:r>
            <a:r>
              <a:rPr lang="en" dirty="0"/>
              <a:t> com </a:t>
            </a:r>
            <a:r>
              <a:rPr lang="en" dirty="0" err="1"/>
              <a:t>você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16019-96CF-8941-A0FD-DBE0C196F0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679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7444E-8751-3345-8E14-99A0AC71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Próximos</a:t>
            </a:r>
            <a:r>
              <a:rPr lang="en-US" dirty="0"/>
              <a:t> </a:t>
            </a:r>
            <a:r>
              <a:rPr lang="en-US" dirty="0" err="1"/>
              <a:t>passos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EEEA21-0A9D-704B-B3FB-6ABFA27F78D9}"/>
              </a:ext>
            </a:extLst>
          </p:cNvPr>
          <p:cNvSpPr/>
          <p:nvPr/>
        </p:nvSpPr>
        <p:spPr>
          <a:xfrm>
            <a:off x="609600" y="2026026"/>
            <a:ext cx="10972800" cy="4656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Comece a criar seus repositórios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Se force a usar o </a:t>
            </a:r>
            <a:r>
              <a:rPr lang="pt-BR" sz="2000" dirty="0" err="1">
                <a:solidFill>
                  <a:srgbClr val="FFFFFF"/>
                </a:solidFill>
                <a:latin typeface="Montserrat" pitchFamily="2" charset="77"/>
              </a:rPr>
              <a:t>Git</a:t>
            </a: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 no seu dia-a-dia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Procure mais informações sobre </a:t>
            </a:r>
            <a:r>
              <a:rPr lang="pt-BR" sz="2000" dirty="0" err="1">
                <a:solidFill>
                  <a:srgbClr val="FFFFFF"/>
                </a:solidFill>
                <a:latin typeface="Montserrat" pitchFamily="2" charset="77"/>
              </a:rPr>
              <a:t>Git</a:t>
            </a: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, workflow, etc.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Estude sobre </a:t>
            </a:r>
            <a:r>
              <a:rPr lang="pt-BR" sz="2000" dirty="0" err="1">
                <a:solidFill>
                  <a:srgbClr val="FFFFFF"/>
                </a:solidFill>
                <a:latin typeface="Montserrat" pitchFamily="2" charset="77"/>
              </a:rPr>
              <a:t>Branches</a:t>
            </a:r>
            <a:endParaRPr lang="pt-BR" sz="2000" dirty="0">
              <a:solidFill>
                <a:srgbClr val="FFFFFF"/>
              </a:solidFill>
              <a:latin typeface="Montserrat" pitchFamily="2" charset="7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Estude sobre </a:t>
            </a:r>
            <a:r>
              <a:rPr lang="pt-BR" sz="2000" dirty="0" err="1">
                <a:solidFill>
                  <a:srgbClr val="FFFFFF"/>
                </a:solidFill>
                <a:latin typeface="Montserrat" pitchFamily="2" charset="77"/>
              </a:rPr>
              <a:t>Pull</a:t>
            </a: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rgbClr val="FFFFFF"/>
                </a:solidFill>
                <a:latin typeface="Montserrat" pitchFamily="2" charset="77"/>
              </a:rPr>
              <a:t>Requests</a:t>
            </a:r>
            <a:endParaRPr lang="pt-BR" sz="2000" dirty="0">
              <a:solidFill>
                <a:srgbClr val="FFFFFF"/>
              </a:solidFill>
              <a:latin typeface="Montserrat" pitchFamily="2" charset="7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Estude sobre .</a:t>
            </a:r>
            <a:r>
              <a:rPr lang="pt-BR" sz="2000" dirty="0" err="1">
                <a:solidFill>
                  <a:srgbClr val="FFFFFF"/>
                </a:solidFill>
                <a:latin typeface="Montserrat" pitchFamily="2" charset="77"/>
              </a:rPr>
              <a:t>gitignore</a:t>
            </a:r>
            <a:endParaRPr lang="pt-BR" sz="2000" dirty="0">
              <a:solidFill>
                <a:srgbClr val="FFFFFF"/>
              </a:solidFill>
              <a:latin typeface="Montserrat" pitchFamily="2" charset="7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Explore o GitHub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Contribua com projetos Open </a:t>
            </a:r>
            <a:r>
              <a:rPr lang="pt-BR" sz="2000" dirty="0" err="1">
                <a:solidFill>
                  <a:srgbClr val="FFFFFF"/>
                </a:solidFill>
                <a:latin typeface="Montserrat" pitchFamily="2" charset="77"/>
              </a:rPr>
              <a:t>Source</a:t>
            </a:r>
            <a:endParaRPr lang="pt-BR" sz="2000" dirty="0">
              <a:solidFill>
                <a:srgbClr val="FFFFFF"/>
              </a:solidFill>
              <a:latin typeface="Montserrat" pitchFamily="2" charset="7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Ensine alguém a usar o </a:t>
            </a:r>
            <a:r>
              <a:rPr lang="pt-BR" sz="2000" dirty="0" err="1">
                <a:solidFill>
                  <a:srgbClr val="FFFFFF"/>
                </a:solidFill>
                <a:latin typeface="Montserrat" pitchFamily="2" charset="77"/>
              </a:rPr>
              <a:t>Git</a:t>
            </a: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 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pt-BR" sz="2000" dirty="0" err="1">
                <a:solidFill>
                  <a:srgbClr val="FFFFFF"/>
                </a:solidFill>
                <a:latin typeface="Montserrat" pitchFamily="2" charset="77"/>
              </a:rPr>
              <a:t>Divita-se</a:t>
            </a:r>
            <a:endParaRPr lang="pt-BR" sz="2000" dirty="0">
              <a:solidFill>
                <a:srgbClr val="FFFFFF"/>
              </a:solidFill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6127F-8A3B-DB4A-9A8B-5F13BB166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389" y="2641225"/>
            <a:ext cx="4381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151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7444E-8751-3345-8E14-99A0AC71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&amp; </a:t>
            </a:r>
            <a:r>
              <a:rPr lang="en-US" dirty="0" err="1"/>
              <a:t>Referências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CBCDDE-681A-A14B-BF21-95F7115A8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633" y="2026026"/>
            <a:ext cx="11442733" cy="3753600"/>
          </a:xfrm>
        </p:spPr>
        <p:txBody>
          <a:bodyPr/>
          <a:lstStyle/>
          <a:p>
            <a:r>
              <a:rPr lang="en-US" sz="1800" dirty="0">
                <a:latin typeface="Montserrat Light" pitchFamily="2" charset="77"/>
                <a:hlinkClick r:id="rId3"/>
              </a:rPr>
              <a:t>https://git-scm.com/doc</a:t>
            </a:r>
          </a:p>
          <a:p>
            <a:r>
              <a:rPr lang="en-US" sz="1800" dirty="0">
                <a:latin typeface="Montserrat Light" pitchFamily="2" charset="77"/>
                <a:hlinkClick r:id="rId3"/>
              </a:rPr>
              <a:t>https://thepracticalsysadmin.com/a-git-primer-for-sysadmins/</a:t>
            </a:r>
            <a:endParaRPr lang="en-US" sz="1800" dirty="0">
              <a:latin typeface="Montserrat Light" pitchFamily="2" charset="77"/>
            </a:endParaRPr>
          </a:p>
          <a:p>
            <a:r>
              <a:rPr lang="en-US" sz="1800" dirty="0">
                <a:latin typeface="Montserrat Light" pitchFamily="2" charset="77"/>
                <a:hlinkClick r:id="rId4"/>
              </a:rPr>
              <a:t>http://rogerdudler.github.io/git-guide/files/git_cheat_sheet.pdf</a:t>
            </a:r>
            <a:endParaRPr lang="en-US" sz="1800" dirty="0">
              <a:latin typeface="Montserrat Light" pitchFamily="2" charset="77"/>
            </a:endParaRPr>
          </a:p>
          <a:p>
            <a:r>
              <a:rPr lang="en-US" sz="1800" dirty="0">
                <a:latin typeface="Montserrat Light" pitchFamily="2" charset="77"/>
                <a:hlinkClick r:id="rId5"/>
              </a:rPr>
              <a:t>https://git-scm.com/book/pt-br/v1/Primeiros-passos</a:t>
            </a:r>
            <a:endParaRPr lang="en-US" sz="1800" dirty="0">
              <a:latin typeface="Montserrat Light" pitchFamily="2" charset="77"/>
            </a:endParaRPr>
          </a:p>
          <a:p>
            <a:r>
              <a:rPr lang="en-US" sz="1800" dirty="0">
                <a:latin typeface="Montserrat Light" pitchFamily="2" charset="77"/>
                <a:hlinkClick r:id="rId6"/>
              </a:rPr>
              <a:t>http://rogerdudler.github.io/git-guide/index.pt_BR.html</a:t>
            </a:r>
            <a:endParaRPr lang="en-US" sz="1800" dirty="0">
              <a:latin typeface="Montserrat Light" pitchFamily="2" charset="77"/>
            </a:endParaRPr>
          </a:p>
          <a:p>
            <a:r>
              <a:rPr lang="en-US" sz="1800" dirty="0">
                <a:latin typeface="Montserrat Light" pitchFamily="2" charset="77"/>
                <a:hlinkClick r:id="rId7"/>
              </a:rPr>
              <a:t>https://rubygarage.org/blog/most-basic-git-commands-with-examples</a:t>
            </a:r>
            <a:endParaRPr lang="en-US" sz="1800" dirty="0">
              <a:latin typeface="Montserrat Light" pitchFamily="2" charset="77"/>
            </a:endParaRPr>
          </a:p>
          <a:p>
            <a:r>
              <a:rPr lang="en-US" sz="1800" dirty="0">
                <a:latin typeface="Montserrat Light" pitchFamily="2" charset="77"/>
                <a:hlinkClick r:id="rId8"/>
              </a:rPr>
              <a:t>https://www.brianbunke.com/blog/2017/05/08/github-101/</a:t>
            </a:r>
            <a:endParaRPr lang="en-US" sz="1800" dirty="0">
              <a:latin typeface="Montserrat Light" pitchFamily="2" charset="77"/>
            </a:endParaRPr>
          </a:p>
          <a:p>
            <a:r>
              <a:rPr lang="en-US" sz="1800" dirty="0">
                <a:latin typeface="Montserrat Light" pitchFamily="2" charset="77"/>
                <a:hlinkClick r:id="rId9"/>
              </a:rPr>
              <a:t>https://www.hostinger.com.br/tutoriais/comandos-basicos-de-git/</a:t>
            </a:r>
            <a:endParaRPr lang="en-US" sz="1800" dirty="0">
              <a:latin typeface="Montserrat Light" pitchFamily="2" charset="77"/>
            </a:endParaRPr>
          </a:p>
          <a:p>
            <a:r>
              <a:rPr lang="en-US" sz="1800" dirty="0">
                <a:latin typeface="Montserrat Light" pitchFamily="2" charset="77"/>
                <a:hlinkClick r:id="rId10"/>
              </a:rPr>
              <a:t>https://premium.wpmudev.org/blog/the-non-developers-guide-to-git-and-github/</a:t>
            </a:r>
            <a:endParaRPr lang="en-US" sz="1800" dirty="0">
              <a:latin typeface="Montserrat Light" pitchFamily="2" charset="77"/>
            </a:endParaRPr>
          </a:p>
          <a:p>
            <a:r>
              <a:rPr lang="en-US" sz="1800" dirty="0">
                <a:latin typeface="Montserrat Light" pitchFamily="2" charset="77"/>
                <a:hlinkClick r:id="rId11"/>
              </a:rPr>
              <a:t>http://slides.com/mabrasil/uma-introduo-a-versionamento-git-e-outras-coisas#/</a:t>
            </a:r>
            <a:endParaRPr lang="en-US" sz="1800" dirty="0">
              <a:latin typeface="Montserrat Light" pitchFamily="2" charset="77"/>
            </a:endParaRPr>
          </a:p>
          <a:p>
            <a:r>
              <a:rPr lang="en-US" sz="1800" dirty="0">
                <a:latin typeface="Montserrat Light" pitchFamily="2" charset="77"/>
                <a:hlinkClick r:id="rId12"/>
              </a:rPr>
              <a:t>https://blog.cedrotech.com/git-o-minimo-que-voce-precisa-saber-para-trabalhar-em-equipe/</a:t>
            </a:r>
            <a:endParaRPr lang="en-US" sz="1800" dirty="0">
              <a:latin typeface="Montserrat Light" pitchFamily="2" charset="77"/>
            </a:endParaRPr>
          </a:p>
          <a:p>
            <a:r>
              <a:rPr lang="en-US" sz="1800" dirty="0">
                <a:latin typeface="Montserrat Light" pitchFamily="2" charset="77"/>
                <a:hlinkClick r:id="rId13"/>
              </a:rPr>
              <a:t>https://womakerscode.gitbook.io/desvendando-git-e-github/</a:t>
            </a:r>
            <a:endParaRPr lang="en-US" sz="1800" dirty="0">
              <a:latin typeface="Montserrat Light" pitchFamily="2" charset="77"/>
            </a:endParaRPr>
          </a:p>
          <a:p>
            <a:pPr marL="38100" indent="0">
              <a:buNone/>
            </a:pPr>
            <a:endParaRPr lang="en-US" sz="1800" dirty="0">
              <a:latin typeface="Montserrat Light" pitchFamily="2" charset="77"/>
            </a:endParaRPr>
          </a:p>
          <a:p>
            <a:endParaRPr lang="en-US" sz="1800" dirty="0">
              <a:latin typeface="Montserrat Light" pitchFamily="2" charset="77"/>
            </a:endParaRPr>
          </a:p>
          <a:p>
            <a:endParaRPr lang="en-US" sz="1800" dirty="0">
              <a:latin typeface="Montserrat Light" pitchFamily="2" charset="77"/>
            </a:endParaRPr>
          </a:p>
          <a:p>
            <a:endParaRPr lang="en-US" sz="1800" dirty="0">
              <a:latin typeface="Montserrat Ligh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7C691C-FCCD-DA40-AD60-6E64682F24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53363" y="0"/>
            <a:ext cx="42291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030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ctrTitle" idx="4294967295"/>
          </p:nvPr>
        </p:nvSpPr>
        <p:spPr>
          <a:xfrm>
            <a:off x="1981200" y="8157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9600" dirty="0" err="1"/>
              <a:t>Obrigado</a:t>
            </a:r>
            <a:r>
              <a:rPr lang="en" sz="9600" dirty="0"/>
              <a:t>!</a:t>
            </a:r>
            <a:endParaRPr sz="9600" dirty="0"/>
          </a:p>
        </p:txBody>
      </p:sp>
      <p:sp>
        <p:nvSpPr>
          <p:cNvPr id="340" name="Shape 340"/>
          <p:cNvSpPr txBox="1">
            <a:spLocks noGrp="1"/>
          </p:cNvSpPr>
          <p:nvPr>
            <p:ph type="subTitle" idx="4294967295"/>
          </p:nvPr>
        </p:nvSpPr>
        <p:spPr>
          <a:xfrm>
            <a:off x="1981200" y="2186550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4800" dirty="0" err="1">
                <a:solidFill>
                  <a:srgbClr val="1D98C7"/>
                </a:solidFill>
                <a:latin typeface="Montserrat"/>
                <a:ea typeface="Montserrat"/>
                <a:cs typeface="Montserrat"/>
                <a:sym typeface="Montserrat"/>
              </a:rPr>
              <a:t>Perguntas</a:t>
            </a:r>
            <a:r>
              <a:rPr lang="en" sz="4800" dirty="0">
                <a:solidFill>
                  <a:srgbClr val="1D98C7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4800" dirty="0">
              <a:solidFill>
                <a:srgbClr val="1D98C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Shape 341"/>
          <p:cNvSpPr txBox="1">
            <a:spLocks noGrp="1"/>
          </p:cNvSpPr>
          <p:nvPr>
            <p:ph type="body" idx="4294967295"/>
          </p:nvPr>
        </p:nvSpPr>
        <p:spPr>
          <a:xfrm>
            <a:off x="1981200" y="3826275"/>
            <a:ext cx="4863900" cy="24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Entre </a:t>
            </a:r>
            <a:r>
              <a:rPr lang="en" dirty="0" err="1"/>
              <a:t>em</a:t>
            </a:r>
            <a:r>
              <a:rPr lang="en" dirty="0"/>
              <a:t> </a:t>
            </a:r>
            <a:r>
              <a:rPr lang="en" dirty="0" err="1"/>
              <a:t>contato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r>
              <a:rPr lang="en" dirty="0"/>
              <a:t>@</a:t>
            </a:r>
            <a:r>
              <a:rPr lang="en" dirty="0" err="1"/>
              <a:t>homelaber</a:t>
            </a:r>
            <a:endParaRPr dirty="0"/>
          </a:p>
          <a:p>
            <a:pPr marL="0" indent="0">
              <a:buNone/>
            </a:pPr>
            <a:r>
              <a:rPr lang="en" dirty="0"/>
              <a:t>http://</a:t>
            </a:r>
            <a:r>
              <a:rPr lang="en" dirty="0" err="1"/>
              <a:t>valdecir.me</a:t>
            </a:r>
            <a:endParaRPr dirty="0"/>
          </a:p>
        </p:txBody>
      </p:sp>
      <p:sp>
        <p:nvSpPr>
          <p:cNvPr id="342" name="Shape 342"/>
          <p:cNvSpPr/>
          <p:nvPr/>
        </p:nvSpPr>
        <p:spPr>
          <a:xfrm>
            <a:off x="2105050" y="3363375"/>
            <a:ext cx="60168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15CB9-9C66-584E-8AB1-CC95261F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37" y="2203477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83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9F85-F7CD-CD48-9D87-FAF307007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42" y="3622608"/>
            <a:ext cx="4624821" cy="1429200"/>
          </a:xfrm>
        </p:spPr>
        <p:txBody>
          <a:bodyPr/>
          <a:lstStyle/>
          <a:p>
            <a:r>
              <a:rPr lang="en-US" sz="4800" dirty="0" err="1"/>
              <a:t>Ahhinnn</a:t>
            </a:r>
            <a:r>
              <a:rPr lang="en-US" sz="4800" dirty="0"/>
              <a:t> mas Git </a:t>
            </a:r>
            <a:r>
              <a:rPr lang="en-US" sz="4800" dirty="0" err="1"/>
              <a:t>é</a:t>
            </a:r>
            <a:r>
              <a:rPr lang="en-US" sz="4800" dirty="0"/>
              <a:t> </a:t>
            </a:r>
            <a:r>
              <a:rPr lang="en-US" sz="4800" dirty="0" err="1"/>
              <a:t>difícil</a:t>
            </a:r>
            <a:r>
              <a:rPr lang="en-US" sz="4800" dirty="0"/>
              <a:t> e </a:t>
            </a:r>
            <a:r>
              <a:rPr lang="en-US" sz="4800" dirty="0" err="1"/>
              <a:t>eu</a:t>
            </a:r>
            <a:r>
              <a:rPr lang="en-US" sz="4800" dirty="0"/>
              <a:t> </a:t>
            </a:r>
            <a:r>
              <a:rPr lang="en-US" sz="4800" dirty="0" err="1"/>
              <a:t>não</a:t>
            </a:r>
            <a:r>
              <a:rPr lang="en-US" sz="4800" dirty="0"/>
              <a:t> </a:t>
            </a:r>
            <a:r>
              <a:rPr lang="en-US" sz="4800" dirty="0" err="1"/>
              <a:t>sou</a:t>
            </a:r>
            <a:r>
              <a:rPr lang="en-US" sz="4800" dirty="0"/>
              <a:t> </a:t>
            </a:r>
            <a:r>
              <a:rPr lang="en-US" sz="4800" dirty="0" err="1"/>
              <a:t>programador</a:t>
            </a:r>
            <a:r>
              <a:rPr lang="en-US" sz="4800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8F557-7C06-5E4E-AE13-0103E87A5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992028"/>
            <a:ext cx="6751782" cy="48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91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B28FDD-1501-154F-9BA5-D87D416D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109" y="332508"/>
            <a:ext cx="8123782" cy="557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20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C800"/>
                </a:solidFill>
              </a:rPr>
              <a:t>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/>
              <a:t>Que </a:t>
            </a:r>
            <a:r>
              <a:rPr lang="en" dirty="0" err="1"/>
              <a:t>diabos</a:t>
            </a:r>
            <a:r>
              <a:rPr lang="en" dirty="0"/>
              <a:t> </a:t>
            </a:r>
            <a:r>
              <a:rPr lang="en" dirty="0" err="1"/>
              <a:t>é</a:t>
            </a:r>
            <a:r>
              <a:rPr lang="en" dirty="0"/>
              <a:t> </a:t>
            </a:r>
            <a:r>
              <a:rPr lang="en" dirty="0" err="1"/>
              <a:t>esse</a:t>
            </a:r>
            <a:r>
              <a:rPr lang="en" dirty="0"/>
              <a:t> </a:t>
            </a:r>
            <a:r>
              <a:rPr lang="en" dirty="0" err="1"/>
              <a:t>tal</a:t>
            </a:r>
            <a:r>
              <a:rPr lang="en" dirty="0"/>
              <a:t> de GIT?</a:t>
            </a:r>
            <a:endParaRPr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83B8AB-4D67-FF40-80A5-50614C40A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3015"/>
      </p:ext>
    </p:extLst>
  </p:cSld>
  <p:clrMapOvr>
    <a:masterClrMapping/>
  </p:clrMapOvr>
</p:sld>
</file>

<file path=ppt/theme/theme1.xml><?xml version="1.0" encoding="utf-8"?>
<a:theme xmlns:a="http://schemas.openxmlformats.org/drawingml/2006/main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s-I-Like-VC" id="{9D13202B-2FD1-EC4D-8014-17D03CE6001A}" vid="{73159C51-9A1C-5F45-AEBD-C0C8A4AE98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3750</TotalTime>
  <Words>2777</Words>
  <Application>Microsoft Macintosh PowerPoint</Application>
  <PresentationFormat>Widescreen</PresentationFormat>
  <Paragraphs>472</Paragraphs>
  <Slides>63</Slides>
  <Notes>52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</vt:lpstr>
      <vt:lpstr>Calibri</vt:lpstr>
      <vt:lpstr>Montserrat</vt:lpstr>
      <vt:lpstr>Montserrat ExtraBold</vt:lpstr>
      <vt:lpstr>Montserrat ExtraLight</vt:lpstr>
      <vt:lpstr>Montserrat Light</vt:lpstr>
      <vt:lpstr>Montserrat SemiBold</vt:lpstr>
      <vt:lpstr>Montserrat Thin</vt:lpstr>
      <vt:lpstr>Open Sans</vt:lpstr>
      <vt:lpstr>Times New Roman</vt:lpstr>
      <vt:lpstr>Wingdings</vt:lpstr>
      <vt:lpstr>Mercutio template</vt:lpstr>
      <vt:lpstr>From Zero to Useful – GIT para quem não é Developer</vt:lpstr>
      <vt:lpstr>Olá!</vt:lpstr>
      <vt:lpstr>PowerPoint Presentation</vt:lpstr>
      <vt:lpstr>. Porque eu preciso aprender a usar GIT?</vt:lpstr>
      <vt:lpstr>PowerPoint Presentation</vt:lpstr>
      <vt:lpstr>PowerPoint Presentation</vt:lpstr>
      <vt:lpstr>Ahhinnn mas Git é difícil e eu não sou programador!</vt:lpstr>
      <vt:lpstr>PowerPoint Presentation</vt:lpstr>
      <vt:lpstr>. Que diabos é esse tal de GIT?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 O que eu posso fazer com o GIT se não sou DEV?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 Instalando o 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 Criando uma conta no GitHub?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 Vocabulário Básico Git</vt:lpstr>
      <vt:lpstr>PowerPoint Presentation</vt:lpstr>
      <vt:lpstr>. Criando um repositório</vt:lpstr>
      <vt:lpstr>Configuração Inicial – setup da sua conta</vt:lpstr>
      <vt:lpstr>Criando repositório no Github</vt:lpstr>
      <vt:lpstr>Criando repositório local</vt:lpstr>
      <vt:lpstr>Criando repositório local</vt:lpstr>
      <vt:lpstr>7. Principais comandos</vt:lpstr>
      <vt:lpstr>add commit push pull clone status help</vt:lpstr>
      <vt:lpstr>. Fugindo da tela preta!</vt:lpstr>
      <vt:lpstr>Ahhinnn mas eu não gosto de usar o terminal, essa tela preta!</vt:lpstr>
      <vt:lpstr>PowerPoint Presentation</vt:lpstr>
      <vt:lpstr>Perca o “medo” de usar o terminal</vt:lpstr>
      <vt:lpstr>9. Vamos colocar a mão na massa?</vt:lpstr>
      <vt:lpstr>PowerPoint Presentation</vt:lpstr>
      <vt:lpstr>Workflow básico</vt:lpstr>
      <vt:lpstr>PowerPoint Presentation</vt:lpstr>
      <vt:lpstr>PowerPoint Presentation</vt:lpstr>
      <vt:lpstr>PowerPoint Presentation</vt:lpstr>
      <vt:lpstr>PowerPoint Presentation</vt:lpstr>
      <vt:lpstr>BÔNUS</vt:lpstr>
      <vt:lpstr>10. Boas práticas</vt:lpstr>
      <vt:lpstr>Dicas e boas práticas</vt:lpstr>
      <vt:lpstr>11. Agora é com você</vt:lpstr>
      <vt:lpstr>Próximos passos</vt:lpstr>
      <vt:lpstr>Links &amp; Referências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Valdecir Carvalho</dc:creator>
  <cp:lastModifiedBy>Valdecir Carvalho</cp:lastModifiedBy>
  <cp:revision>87</cp:revision>
  <dcterms:created xsi:type="dcterms:W3CDTF">2019-02-14T19:46:58Z</dcterms:created>
  <dcterms:modified xsi:type="dcterms:W3CDTF">2019-02-19T18:14:25Z</dcterms:modified>
</cp:coreProperties>
</file>